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19"/>
  </p:notesMasterIdLst>
  <p:sldIdLst>
    <p:sldId id="256" r:id="rId2"/>
    <p:sldId id="292" r:id="rId3"/>
    <p:sldId id="257" r:id="rId4"/>
    <p:sldId id="296" r:id="rId5"/>
    <p:sldId id="276" r:id="rId6"/>
    <p:sldId id="273" r:id="rId7"/>
    <p:sldId id="277" r:id="rId8"/>
    <p:sldId id="297" r:id="rId9"/>
    <p:sldId id="283" r:id="rId10"/>
    <p:sldId id="298" r:id="rId11"/>
    <p:sldId id="299" r:id="rId12"/>
    <p:sldId id="294" r:id="rId13"/>
    <p:sldId id="295" r:id="rId14"/>
    <p:sldId id="284" r:id="rId15"/>
    <p:sldId id="285" r:id="rId16"/>
    <p:sldId id="286" r:id="rId17"/>
    <p:sldId id="289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6165" autoAdjust="0"/>
  </p:normalViewPr>
  <p:slideViewPr>
    <p:cSldViewPr snapToGrid="0">
      <p:cViewPr varScale="1">
        <p:scale>
          <a:sx n="112" d="100"/>
          <a:sy n="112" d="100"/>
        </p:scale>
        <p:origin x="1566" y="102"/>
      </p:cViewPr>
      <p:guideLst>
        <p:guide orient="horz" pos="2160"/>
        <p:guide pos="384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0F6F30-D5BF-4179-870F-1611F2BBCD8A}" type="datetimeFigureOut">
              <a:rPr lang="en-US"/>
              <a:t>4/16/2015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C5847E-E1E7-4110-96BD-30C480232D4E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0357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C5847E-E1E7-4110-96BD-30C480232D4E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4021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C5847E-E1E7-4110-96BD-30C480232D4E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8559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C5847E-E1E7-4110-96BD-30C480232D4E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6172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C5847E-E1E7-4110-96BD-30C480232D4E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8051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C5847E-E1E7-4110-96BD-30C480232D4E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8846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http://www.cell.com/abstract/S0092-8674(09)01616-X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http://course1.winona.edu/kbates/Immunology/chapter7-09_000.htm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C5847E-E1E7-4110-96BD-30C480232D4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36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5689A-A744-4DC9-BDBC-89CB919A11CE}" type="datetimeFigureOut">
              <a:rPr lang="en-US" smtClean="0"/>
              <a:t>4/16/2015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BCFD1-B027-4FC3-8D32-26939DE62E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756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5689A-A744-4DC9-BDBC-89CB919A11CE}" type="datetimeFigureOut">
              <a:rPr lang="en-US" smtClean="0"/>
              <a:t>4/16/2015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BCFD1-B027-4FC3-8D32-26939DE62E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7693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5689A-A744-4DC9-BDBC-89CB919A11CE}" type="datetimeFigureOut">
              <a:rPr lang="en-US" smtClean="0"/>
              <a:t>4/16/2015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BCFD1-B027-4FC3-8D32-26939DE62E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672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5689A-A744-4DC9-BDBC-89CB919A11CE}" type="datetimeFigureOut">
              <a:rPr lang="en-US" smtClean="0"/>
              <a:t>4/16/2015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BCFD1-B027-4FC3-8D32-26939DE62E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072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5689A-A744-4DC9-BDBC-89CB919A11CE}" type="datetimeFigureOut">
              <a:rPr lang="en-US" smtClean="0"/>
              <a:t>4/16/2015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BCFD1-B027-4FC3-8D32-26939DE62E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6792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5689A-A744-4DC9-BDBC-89CB919A11CE}" type="datetimeFigureOut">
              <a:rPr lang="en-US" smtClean="0"/>
              <a:t>4/16/2015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BCFD1-B027-4FC3-8D32-26939DE62E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2326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5689A-A744-4DC9-BDBC-89CB919A11CE}" type="datetimeFigureOut">
              <a:rPr lang="en-US" smtClean="0"/>
              <a:t>4/16/2015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BCFD1-B027-4FC3-8D32-26939DE62E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123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5689A-A744-4DC9-BDBC-89CB919A11CE}" type="datetimeFigureOut">
              <a:rPr lang="en-US" smtClean="0"/>
              <a:t>4/16/2015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BCFD1-B027-4FC3-8D32-26939DE62E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3769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5689A-A744-4DC9-BDBC-89CB919A11CE}" type="datetimeFigureOut">
              <a:rPr lang="en-US" smtClean="0"/>
              <a:t>4/16/2015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BCFD1-B027-4FC3-8D32-26939DE62E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332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5689A-A744-4DC9-BDBC-89CB919A11CE}" type="datetimeFigureOut">
              <a:rPr lang="en-US" smtClean="0"/>
              <a:t>4/16/2015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BCFD1-B027-4FC3-8D32-26939DE62E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9984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5689A-A744-4DC9-BDBC-89CB919A11CE}" type="datetimeFigureOut">
              <a:rPr lang="en-US" smtClean="0"/>
              <a:t>4/16/2015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BCFD1-B027-4FC3-8D32-26939DE62E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688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65689A-A744-4DC9-BDBC-89CB919A11CE}" type="datetimeFigureOut">
              <a:rPr lang="en-US" smtClean="0"/>
              <a:t>4/16/2015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FBCFD1-B027-4FC3-8D32-26939DE62E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160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gif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33139" y="3602127"/>
            <a:ext cx="5410861" cy="2102152"/>
          </a:xfrm>
        </p:spPr>
        <p:txBody>
          <a:bodyPr>
            <a:noAutofit/>
          </a:bodyPr>
          <a:lstStyle/>
          <a:p>
            <a:r>
              <a:rPr lang="en-US" sz="5400" b="1" dirty="0" err="1" smtClean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Omenn</a:t>
            </a:r>
            <a:r>
              <a:rPr lang="en-US" sz="54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 Syndrome and RAG1</a:t>
            </a:r>
            <a:endParaRPr lang="en-US" sz="5400" b="1" dirty="0">
              <a:solidFill>
                <a:schemeClr val="bg1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48878" y="1168136"/>
            <a:ext cx="25570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FFFF"/>
                </a:solidFill>
              </a:rPr>
              <a:t>Nicholas </a:t>
            </a:r>
            <a:r>
              <a:rPr lang="en-US" sz="2800" dirty="0" err="1" smtClean="0">
                <a:solidFill>
                  <a:srgbClr val="FFFFFF"/>
                </a:solidFill>
              </a:rPr>
              <a:t>Moehn</a:t>
            </a: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26431" y="6304400"/>
            <a:ext cx="361124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chemeClr val="bg1"/>
                </a:solidFill>
              </a:rPr>
              <a:t>Photo from: http</a:t>
            </a:r>
            <a:r>
              <a:rPr lang="en-US" sz="800" dirty="0">
                <a:solidFill>
                  <a:schemeClr val="bg1"/>
                </a:solidFill>
              </a:rPr>
              <a:t>://beyondessential.com/healthy-immune-system/</a:t>
            </a:r>
          </a:p>
        </p:txBody>
      </p:sp>
    </p:spTree>
    <p:extLst>
      <p:ext uri="{BB962C8B-B14F-4D97-AF65-F5344CB8AC3E}">
        <p14:creationId xmlns:p14="http://schemas.microsoft.com/office/powerpoint/2010/main" val="3874419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467" y="174536"/>
            <a:ext cx="8427286" cy="132556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Aim 1: Determine if all individuals with Omenn syndrome are deficient for AIRE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6794789" y="2052490"/>
            <a:ext cx="1531774" cy="798736"/>
          </a:xfrm>
          <a:prstGeom prst="roundRect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6712707" y="3540482"/>
            <a:ext cx="1531774" cy="798736"/>
          </a:xfrm>
          <a:prstGeom prst="roundRect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RAG1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107937" y="2275088"/>
            <a:ext cx="747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AIRE</a:t>
            </a:r>
            <a:endParaRPr lang="en-US" dirty="0"/>
          </a:p>
        </p:txBody>
      </p:sp>
      <p:sp>
        <p:nvSpPr>
          <p:cNvPr id="7" name="Right Arrow 6"/>
          <p:cNvSpPr/>
          <p:nvPr/>
        </p:nvSpPr>
        <p:spPr>
          <a:xfrm>
            <a:off x="3240290" y="2317644"/>
            <a:ext cx="2415489" cy="458291"/>
          </a:xfrm>
          <a:prstGeom prst="rightArrow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21920" y="2343832"/>
            <a:ext cx="21659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Immunodeficiency</a:t>
            </a:r>
            <a:endParaRPr lang="en-US" dirty="0"/>
          </a:p>
        </p:txBody>
      </p:sp>
      <p:sp>
        <p:nvSpPr>
          <p:cNvPr id="10" name="Right Arrow 9"/>
          <p:cNvSpPr/>
          <p:nvPr/>
        </p:nvSpPr>
        <p:spPr>
          <a:xfrm>
            <a:off x="3246579" y="3713977"/>
            <a:ext cx="2415489" cy="458291"/>
          </a:xfrm>
          <a:prstGeom prst="rightArrow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18601" y="3757988"/>
            <a:ext cx="15808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SCID</a:t>
            </a:r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>
            <a:off x="5940532" y="5177235"/>
            <a:ext cx="1531774" cy="798736"/>
          </a:xfrm>
          <a:prstGeom prst="roundRect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418902" y="5387209"/>
            <a:ext cx="9562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AIRE</a:t>
            </a:r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>
            <a:off x="7514343" y="5172507"/>
            <a:ext cx="1531774" cy="798736"/>
          </a:xfrm>
          <a:prstGeom prst="roundRect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RAG1</a:t>
            </a:r>
            <a:endParaRPr lang="en-US" dirty="0"/>
          </a:p>
        </p:txBody>
      </p:sp>
      <p:sp>
        <p:nvSpPr>
          <p:cNvPr id="16" name="Right Arrow 15"/>
          <p:cNvSpPr/>
          <p:nvPr/>
        </p:nvSpPr>
        <p:spPr>
          <a:xfrm>
            <a:off x="3252869" y="5332908"/>
            <a:ext cx="2415489" cy="458291"/>
          </a:xfrm>
          <a:prstGeom prst="rightArrow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 flipH="1">
            <a:off x="579323" y="5309741"/>
            <a:ext cx="17870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Omenn</a:t>
            </a:r>
            <a:r>
              <a:rPr lang="en-US" dirty="0" smtClean="0"/>
              <a:t> Syndrome????</a:t>
            </a:r>
            <a:endParaRPr lang="en-US" dirty="0"/>
          </a:p>
        </p:txBody>
      </p:sp>
      <p:cxnSp>
        <p:nvCxnSpPr>
          <p:cNvPr id="20" name="Straight Connector 19"/>
          <p:cNvCxnSpPr/>
          <p:nvPr/>
        </p:nvCxnSpPr>
        <p:spPr>
          <a:xfrm>
            <a:off x="6676961" y="1898636"/>
            <a:ext cx="1787069" cy="111299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6716237" y="1898636"/>
            <a:ext cx="1747794" cy="113918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6653794" y="3373533"/>
            <a:ext cx="1787069" cy="111299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6693071" y="3373532"/>
            <a:ext cx="1747794" cy="113918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5907546" y="4997193"/>
            <a:ext cx="1787069" cy="111299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5946822" y="4997193"/>
            <a:ext cx="1747794" cy="113918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7356930" y="5084123"/>
            <a:ext cx="1787069" cy="111299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>
            <a:off x="7396206" y="5084123"/>
            <a:ext cx="1747794" cy="113918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2846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966" y="194966"/>
            <a:ext cx="7886700" cy="840682"/>
          </a:xfrm>
        </p:spPr>
        <p:txBody>
          <a:bodyPr/>
          <a:lstStyle/>
          <a:p>
            <a:r>
              <a:rPr lang="en-US" dirty="0"/>
              <a:t>Approach: </a:t>
            </a:r>
            <a:r>
              <a:rPr lang="en-US" dirty="0" err="1"/>
              <a:t>RNAseq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342791" y="5748075"/>
            <a:ext cx="121518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3" name="Picture 12" descr="Screen Shot 2015-03-26 at 4.33.1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267" y="1174859"/>
            <a:ext cx="8604830" cy="4571659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2165541" y="5860050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/>
              <a:t>http://fcsanahuac.com/category/temas-selectos-de-ciencias-de-la-salud/</a:t>
            </a:r>
          </a:p>
        </p:txBody>
      </p:sp>
    </p:spTree>
    <p:extLst>
      <p:ext uri="{BB962C8B-B14F-4D97-AF65-F5344CB8AC3E}">
        <p14:creationId xmlns:p14="http://schemas.microsoft.com/office/powerpoint/2010/main" val="1494970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6158" y="162166"/>
            <a:ext cx="8220373" cy="1325563"/>
          </a:xfrm>
        </p:spPr>
        <p:txBody>
          <a:bodyPr>
            <a:normAutofit/>
          </a:bodyPr>
          <a:lstStyle/>
          <a:p>
            <a:r>
              <a:rPr lang="en-US" sz="3600" dirty="0" smtClean="0"/>
              <a:t>Aim 2: Identify mutations that would cause autoimmune symptoms</a:t>
            </a:r>
            <a:endParaRPr lang="en-US" sz="3600" dirty="0"/>
          </a:p>
        </p:txBody>
      </p:sp>
      <p:pic>
        <p:nvPicPr>
          <p:cNvPr id="5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677" y="2429978"/>
            <a:ext cx="7217143" cy="1634652"/>
          </a:xfrm>
        </p:spPr>
      </p:pic>
      <p:sp>
        <p:nvSpPr>
          <p:cNvPr id="9" name="TextBox 8"/>
          <p:cNvSpPr txBox="1"/>
          <p:nvPr/>
        </p:nvSpPr>
        <p:spPr>
          <a:xfrm>
            <a:off x="490954" y="3064005"/>
            <a:ext cx="8800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RAG1</a:t>
            </a:r>
            <a:endParaRPr lang="en-US" dirty="0"/>
          </a:p>
        </p:txBody>
      </p:sp>
      <p:pic>
        <p:nvPicPr>
          <p:cNvPr id="12" name="Picture 11" descr="AIRE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2" t="16717" b="75626"/>
          <a:stretch/>
        </p:blipFill>
        <p:spPr>
          <a:xfrm>
            <a:off x="1709677" y="4425783"/>
            <a:ext cx="6951895" cy="182007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56158" y="5101946"/>
            <a:ext cx="7576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AIRE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4270939" y="2606467"/>
            <a:ext cx="583072" cy="1324598"/>
          </a:xfrm>
          <a:prstGeom prst="rect">
            <a:avLst/>
          </a:prstGeom>
          <a:solidFill>
            <a:srgbClr val="FF00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442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Approach: Next Gen Sequencing</a:t>
            </a:r>
            <a:endParaRPr lang="en-US" dirty="0"/>
          </a:p>
        </p:txBody>
      </p:sp>
      <p:pic>
        <p:nvPicPr>
          <p:cNvPr id="4" name="Content Placeholder 3" descr="url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159" r="-4015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730465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652" y="200724"/>
            <a:ext cx="8334100" cy="132556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Aim 3: Demonstrate </a:t>
            </a:r>
            <a:r>
              <a:rPr lang="en-US" dirty="0"/>
              <a:t>that deficiency in RAG1 and AIRE is </a:t>
            </a:r>
            <a:r>
              <a:rPr lang="en-US" dirty="0" smtClean="0"/>
              <a:t>sufficient to cause OS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1148830" y="2160516"/>
            <a:ext cx="1531774" cy="798736"/>
          </a:xfrm>
          <a:prstGeom prst="roundRect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145301" y="3556850"/>
            <a:ext cx="1531774" cy="798736"/>
          </a:xfrm>
          <a:prstGeom prst="roundRect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RAG1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531774" y="2356926"/>
            <a:ext cx="6382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AIRE</a:t>
            </a:r>
            <a:endParaRPr lang="en-US" dirty="0"/>
          </a:p>
        </p:txBody>
      </p:sp>
      <p:sp>
        <p:nvSpPr>
          <p:cNvPr id="7" name="Right Arrow 6"/>
          <p:cNvSpPr/>
          <p:nvPr/>
        </p:nvSpPr>
        <p:spPr>
          <a:xfrm>
            <a:off x="3240290" y="2317644"/>
            <a:ext cx="2415489" cy="458291"/>
          </a:xfrm>
          <a:prstGeom prst="rightArrow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Multiply 7"/>
          <p:cNvSpPr/>
          <p:nvPr/>
        </p:nvSpPr>
        <p:spPr>
          <a:xfrm>
            <a:off x="3711606" y="1872448"/>
            <a:ext cx="1394306" cy="1361779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318565" y="2356926"/>
            <a:ext cx="19638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Immunodeficiency</a:t>
            </a:r>
            <a:endParaRPr lang="en-US" dirty="0"/>
          </a:p>
        </p:txBody>
      </p:sp>
      <p:sp>
        <p:nvSpPr>
          <p:cNvPr id="10" name="Right Arrow 9"/>
          <p:cNvSpPr/>
          <p:nvPr/>
        </p:nvSpPr>
        <p:spPr>
          <a:xfrm>
            <a:off x="3246579" y="3713977"/>
            <a:ext cx="2415489" cy="458291"/>
          </a:xfrm>
          <a:prstGeom prst="rightArrow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Multiply 10"/>
          <p:cNvSpPr/>
          <p:nvPr/>
        </p:nvSpPr>
        <p:spPr>
          <a:xfrm>
            <a:off x="3717895" y="3268781"/>
            <a:ext cx="1394306" cy="1361779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510036" y="3758456"/>
            <a:ext cx="15808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SCID</a:t>
            </a:r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>
            <a:off x="0" y="5180509"/>
            <a:ext cx="1531774" cy="798736"/>
          </a:xfrm>
          <a:prstGeom prst="roundRect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50378" y="5376919"/>
            <a:ext cx="6708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AIRE</a:t>
            </a:r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>
            <a:off x="1573811" y="5175781"/>
            <a:ext cx="1531774" cy="798736"/>
          </a:xfrm>
          <a:prstGeom prst="roundRect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RAG1</a:t>
            </a:r>
            <a:endParaRPr lang="en-US" dirty="0"/>
          </a:p>
        </p:txBody>
      </p:sp>
      <p:sp>
        <p:nvSpPr>
          <p:cNvPr id="16" name="Right Arrow 15"/>
          <p:cNvSpPr/>
          <p:nvPr/>
        </p:nvSpPr>
        <p:spPr>
          <a:xfrm>
            <a:off x="3252869" y="5332908"/>
            <a:ext cx="2415489" cy="458291"/>
          </a:xfrm>
          <a:prstGeom prst="rightArrow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Multiply 16"/>
          <p:cNvSpPr/>
          <p:nvPr/>
        </p:nvSpPr>
        <p:spPr>
          <a:xfrm>
            <a:off x="3724186" y="4887712"/>
            <a:ext cx="1394306" cy="1361779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 flipH="1">
            <a:off x="6318565" y="5376919"/>
            <a:ext cx="24421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Omenn</a:t>
            </a:r>
            <a:r>
              <a:rPr lang="en-US" dirty="0" smtClean="0"/>
              <a:t> Syndrome?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1944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imgr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6218" y="2533907"/>
            <a:ext cx="2109794" cy="18651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Approach: Crispr-Cas9 to create mutants</a:t>
            </a:r>
            <a:endParaRPr lang="en-US" dirty="0"/>
          </a:p>
        </p:txBody>
      </p:sp>
      <p:pic>
        <p:nvPicPr>
          <p:cNvPr id="4" name="Picture 3" descr="imgr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28" y="2486258"/>
            <a:ext cx="2109794" cy="186518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107059" y="3315233"/>
            <a:ext cx="12448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Crispr-Cas9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5" name="Picture 14" descr="imgres-1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516"/>
          <a:stretch/>
        </p:blipFill>
        <p:spPr>
          <a:xfrm>
            <a:off x="4276990" y="3359723"/>
            <a:ext cx="234296" cy="317473"/>
          </a:xfrm>
          <a:prstGeom prst="rect">
            <a:avLst/>
          </a:prstGeom>
        </p:spPr>
      </p:pic>
      <p:pic>
        <p:nvPicPr>
          <p:cNvPr id="37" name="Picture 36" descr="Fluorescence_Assisted_Cell_Sorting_(FACS)_B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0276" y="2242859"/>
            <a:ext cx="2282785" cy="3417113"/>
          </a:xfrm>
          <a:prstGeom prst="rect">
            <a:avLst/>
          </a:prstGeom>
        </p:spPr>
      </p:pic>
      <p:cxnSp>
        <p:nvCxnSpPr>
          <p:cNvPr id="39" name="Straight Arrow Connector 38"/>
          <p:cNvCxnSpPr/>
          <p:nvPr/>
        </p:nvCxnSpPr>
        <p:spPr>
          <a:xfrm>
            <a:off x="2111097" y="3831624"/>
            <a:ext cx="1178288" cy="26188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5239848" y="3630485"/>
            <a:ext cx="1178288" cy="26188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6500276" y="5678442"/>
            <a:ext cx="228278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http://de.wikipedia.org/wiki/Durchflusszytometrie</a:t>
            </a:r>
          </a:p>
        </p:txBody>
      </p:sp>
      <p:sp>
        <p:nvSpPr>
          <p:cNvPr id="5" name="Rectangle 4"/>
          <p:cNvSpPr/>
          <p:nvPr/>
        </p:nvSpPr>
        <p:spPr>
          <a:xfrm>
            <a:off x="8424672" y="4194048"/>
            <a:ext cx="560832" cy="890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874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Approach: Quantitative proteomics and cell counting </a:t>
            </a:r>
            <a:endParaRPr lang="en-US" dirty="0"/>
          </a:p>
        </p:txBody>
      </p:sp>
      <p:pic>
        <p:nvPicPr>
          <p:cNvPr id="4" name="Picture 3" descr="Fluorescence_Assisted_Cell_Sorting_(FACS)_B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79"/>
          <a:stretch/>
        </p:blipFill>
        <p:spPr>
          <a:xfrm>
            <a:off x="318753" y="2024760"/>
            <a:ext cx="2915519" cy="3893775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V="1">
            <a:off x="3358119" y="2723560"/>
            <a:ext cx="1580869" cy="94277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3364409" y="4682936"/>
            <a:ext cx="1604036" cy="72490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nmeth0808-741-I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4954" y="3971648"/>
            <a:ext cx="2361561" cy="288635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872279" y="2077230"/>
            <a:ext cx="22357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Cell counts</a:t>
            </a:r>
            <a:endParaRPr lang="en-US" sz="3600" dirty="0"/>
          </a:p>
        </p:txBody>
      </p:sp>
      <p:sp>
        <p:nvSpPr>
          <p:cNvPr id="8" name="Rectangle 7"/>
          <p:cNvSpPr/>
          <p:nvPr/>
        </p:nvSpPr>
        <p:spPr>
          <a:xfrm>
            <a:off x="2673440" y="4237928"/>
            <a:ext cx="560832" cy="890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115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Directions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Take advantage of the knowledge of AIRE mutation to try to develop a new treatment for patients with </a:t>
            </a:r>
            <a:r>
              <a:rPr lang="en-US" dirty="0" err="1" smtClean="0"/>
              <a:t>Omenn</a:t>
            </a:r>
            <a:r>
              <a:rPr lang="en-US" dirty="0" smtClean="0"/>
              <a:t> syndrome</a:t>
            </a:r>
          </a:p>
          <a:p>
            <a:endParaRPr lang="en-US" dirty="0"/>
          </a:p>
          <a:p>
            <a:r>
              <a:rPr lang="en-US" dirty="0" smtClean="0"/>
              <a:t>To apply knowledge of </a:t>
            </a:r>
            <a:r>
              <a:rPr lang="en-US" dirty="0" err="1" smtClean="0"/>
              <a:t>Omenn</a:t>
            </a:r>
            <a:r>
              <a:rPr lang="en-US" dirty="0" smtClean="0"/>
              <a:t> syndrome to other SCIDs, </a:t>
            </a:r>
            <a:r>
              <a:rPr lang="en-US" dirty="0" err="1" smtClean="0"/>
              <a:t>immunodeficiencies</a:t>
            </a:r>
            <a:r>
              <a:rPr lang="en-US" dirty="0" smtClean="0"/>
              <a:t>, and autoimmune disease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3910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937" y="171671"/>
            <a:ext cx="7886700" cy="10973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000" dirty="0"/>
              <a:t>What is </a:t>
            </a:r>
            <a:r>
              <a:rPr lang="en-US" sz="6000" dirty="0" err="1">
                <a:solidFill>
                  <a:srgbClr val="0000FF"/>
                </a:solidFill>
              </a:rPr>
              <a:t>Omenn</a:t>
            </a:r>
            <a:r>
              <a:rPr lang="en-US" sz="6000" dirty="0">
                <a:solidFill>
                  <a:srgbClr val="0000FF"/>
                </a:solidFill>
              </a:rPr>
              <a:t> Syndrome</a:t>
            </a:r>
            <a:r>
              <a:rPr lang="en-US" sz="6000" dirty="0"/>
              <a:t>?</a:t>
            </a:r>
          </a:p>
        </p:txBody>
      </p:sp>
      <p:pic>
        <p:nvPicPr>
          <p:cNvPr id="5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8142" y="2444118"/>
            <a:ext cx="4102181" cy="2346807"/>
          </a:xfrm>
        </p:spPr>
      </p:pic>
      <p:pic>
        <p:nvPicPr>
          <p:cNvPr id="6" name="Picture 2" descr="http://showyourhope.files.wordpress.com/2012/11/cold.jpg?w=540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407" y="1483821"/>
            <a:ext cx="3346186" cy="451306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6509233" y="6256275"/>
            <a:ext cx="271099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http://showyourhope.com/2012/11/04/</a:t>
            </a:r>
          </a:p>
        </p:txBody>
      </p:sp>
      <p:sp>
        <p:nvSpPr>
          <p:cNvPr id="9" name="Rectangle 8"/>
          <p:cNvSpPr/>
          <p:nvPr/>
        </p:nvSpPr>
        <p:spPr>
          <a:xfrm>
            <a:off x="732407" y="6211669"/>
            <a:ext cx="37232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http://en.wikipedia.org/wiki</a:t>
            </a:r>
            <a:r>
              <a:rPr lang="en-US" sz="1200" dirty="0" smtClean="0"/>
              <a:t>/</a:t>
            </a:r>
            <a:r>
              <a:rPr lang="en-US" sz="1200" dirty="0" err="1" smtClean="0"/>
              <a:t>Omenn_syndrome</a:t>
            </a:r>
            <a:r>
              <a:rPr lang="en-US" sz="1200" dirty="0" err="1"/>
              <a:t>#mediaviewer</a:t>
            </a:r>
            <a:r>
              <a:rPr lang="en-US" sz="1200" dirty="0"/>
              <a:t>/File:Omenn_syndrome.png</a:t>
            </a:r>
          </a:p>
        </p:txBody>
      </p:sp>
    </p:spTree>
    <p:extLst>
      <p:ext uri="{BB962C8B-B14F-4D97-AF65-F5344CB8AC3E}">
        <p14:creationId xmlns:p14="http://schemas.microsoft.com/office/powerpoint/2010/main" val="4017407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2577" y="1984753"/>
            <a:ext cx="3704194" cy="287769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9142"/>
            <a:ext cx="9143999" cy="1132486"/>
          </a:xfrm>
        </p:spPr>
        <p:txBody>
          <a:bodyPr>
            <a:normAutofit/>
          </a:bodyPr>
          <a:lstStyle/>
          <a:p>
            <a:pPr algn="ctr"/>
            <a:r>
              <a:rPr lang="en-US" sz="5200" dirty="0" smtClean="0"/>
              <a:t>What causes </a:t>
            </a:r>
            <a:r>
              <a:rPr lang="en-US" sz="5200" dirty="0" err="1" smtClean="0">
                <a:solidFill>
                  <a:srgbClr val="0000FF"/>
                </a:solidFill>
              </a:rPr>
              <a:t>Omenn</a:t>
            </a:r>
            <a:r>
              <a:rPr lang="en-US" sz="5200" dirty="0" smtClean="0">
                <a:solidFill>
                  <a:srgbClr val="0000FF"/>
                </a:solidFill>
              </a:rPr>
              <a:t> Syndrome</a:t>
            </a:r>
            <a:r>
              <a:rPr lang="en-US" sz="5200" dirty="0" smtClean="0"/>
              <a:t>?</a:t>
            </a:r>
            <a:endParaRPr lang="en-US" sz="5200" dirty="0"/>
          </a:p>
        </p:txBody>
      </p:sp>
      <p:sp>
        <p:nvSpPr>
          <p:cNvPr id="6" name="TextBox 5"/>
          <p:cNvSpPr txBox="1"/>
          <p:nvPr/>
        </p:nvSpPr>
        <p:spPr>
          <a:xfrm>
            <a:off x="705892" y="1461533"/>
            <a:ext cx="1073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6600"/>
                </a:solidFill>
              </a:rPr>
              <a:t>RAG1</a:t>
            </a:r>
            <a:endParaRPr lang="en-US" sz="2800" dirty="0">
              <a:solidFill>
                <a:srgbClr val="FF6600"/>
              </a:solidFill>
            </a:endParaRPr>
          </a:p>
        </p:txBody>
      </p:sp>
      <p:pic>
        <p:nvPicPr>
          <p:cNvPr id="1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8" t="17074" r="4221" b="3052"/>
          <a:stretch/>
        </p:blipFill>
        <p:spPr>
          <a:xfrm>
            <a:off x="3072433" y="1261628"/>
            <a:ext cx="5638459" cy="4797978"/>
          </a:xfrm>
        </p:spPr>
      </p:pic>
    </p:spTree>
    <p:extLst>
      <p:ext uri="{BB962C8B-B14F-4D97-AF65-F5344CB8AC3E}">
        <p14:creationId xmlns:p14="http://schemas.microsoft.com/office/powerpoint/2010/main" val="2949070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958" y="0"/>
            <a:ext cx="7886700" cy="1325563"/>
          </a:xfrm>
        </p:spPr>
        <p:txBody>
          <a:bodyPr/>
          <a:lstStyle/>
          <a:p>
            <a:r>
              <a:rPr lang="en-US" dirty="0" smtClean="0"/>
              <a:t>How does RAG1 work?</a:t>
            </a:r>
            <a:endParaRPr lang="en-US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34" y="955343"/>
            <a:ext cx="9048465" cy="5779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373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28" t="12227" b="54921"/>
          <a:stretch/>
        </p:blipFill>
        <p:spPr>
          <a:xfrm>
            <a:off x="1056753" y="1049972"/>
            <a:ext cx="7074042" cy="2103426"/>
          </a:xfrm>
        </p:spPr>
      </p:pic>
      <p:sp>
        <p:nvSpPr>
          <p:cNvPr id="2" name="TextBox 1"/>
          <p:cNvSpPr txBox="1"/>
          <p:nvPr/>
        </p:nvSpPr>
        <p:spPr>
          <a:xfrm>
            <a:off x="678753" y="218975"/>
            <a:ext cx="78932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How well is </a:t>
            </a:r>
            <a:r>
              <a:rPr lang="en-US" sz="4800" dirty="0" smtClean="0">
                <a:solidFill>
                  <a:srgbClr val="FF6600"/>
                </a:solidFill>
              </a:rPr>
              <a:t>RAG1</a:t>
            </a:r>
            <a:r>
              <a:rPr lang="en-US" sz="4800" dirty="0" smtClean="0"/>
              <a:t> conserved?</a:t>
            </a:r>
            <a:endParaRPr lang="en-US" sz="4800" dirty="0"/>
          </a:p>
        </p:txBody>
      </p:sp>
      <p:pic>
        <p:nvPicPr>
          <p:cNvPr id="5" name="Picture 2" descr="https://c2.staticflickr.com/4/3236/3047437413_2d592f11bc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222" y="2218516"/>
            <a:ext cx="753581" cy="903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Image result for stencil human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465" b="53522"/>
          <a:stretch/>
        </p:blipFill>
        <p:spPr bwMode="auto">
          <a:xfrm>
            <a:off x="248698" y="1226169"/>
            <a:ext cx="771565" cy="986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 descr="http://www.wmishops.com/magento/media/catalog/product/cache/29/image/300x/17f82f742ffe127f42dca9de82fb58b1/m/o/mouse_3.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664" y="3177954"/>
            <a:ext cx="524301" cy="669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6" descr="https://s-media-cache-ak0.pinimg.com/originals/fd/c8/9f/fdc89f34a5211bfb5b3a4346f132ae19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41" y="5792157"/>
            <a:ext cx="1094623" cy="814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cdn3.volusion.com/atke2.9hyu2/v/vspfiles/photos/StenLizard-2.jpg?137193289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52" y="4847318"/>
            <a:ext cx="896862" cy="928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s-media-cache-ak0.pinimg.com/originals/e2/e5/62/e2e562ebde15c05c9f353ddf43e411d0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324" y="4019860"/>
            <a:ext cx="791375" cy="79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434530" y="2577632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99%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8433530" y="4308357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76%</a:t>
            </a:r>
            <a:endParaRPr 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8427459" y="6076168"/>
            <a:ext cx="587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59%</a:t>
            </a:r>
            <a:endParaRPr lang="en-US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8430324" y="5218439"/>
            <a:ext cx="587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75%</a:t>
            </a:r>
            <a:endParaRPr lang="en-US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8431324" y="3430655"/>
            <a:ext cx="587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90%</a:t>
            </a:r>
            <a:endParaRPr lang="en-US" b="1" dirty="0"/>
          </a:p>
        </p:txBody>
      </p:sp>
      <p:pic>
        <p:nvPicPr>
          <p:cNvPr id="17" name="Content Placeholder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28" t="85522" b="-18"/>
          <a:stretch/>
        </p:blipFill>
        <p:spPr>
          <a:xfrm>
            <a:off x="1075649" y="3153398"/>
            <a:ext cx="7074042" cy="928140"/>
          </a:xfrm>
          <a:prstGeom prst="rect">
            <a:avLst/>
          </a:prstGeom>
        </p:spPr>
      </p:pic>
      <p:pic>
        <p:nvPicPr>
          <p:cNvPr id="18" name="Content Placeholder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28" t="45346" b="41040"/>
          <a:stretch/>
        </p:blipFill>
        <p:spPr>
          <a:xfrm>
            <a:off x="1056733" y="4072263"/>
            <a:ext cx="7074042" cy="871671"/>
          </a:xfrm>
          <a:prstGeom prst="rect">
            <a:avLst/>
          </a:prstGeom>
        </p:spPr>
      </p:pic>
      <p:pic>
        <p:nvPicPr>
          <p:cNvPr id="19" name="Content Placeholder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27" t="71907" r="-499" b="14746"/>
          <a:stretch/>
        </p:blipFill>
        <p:spPr>
          <a:xfrm>
            <a:off x="1132648" y="4884233"/>
            <a:ext cx="7074042" cy="854579"/>
          </a:xfrm>
          <a:prstGeom prst="rect">
            <a:avLst/>
          </a:prstGeom>
        </p:spPr>
      </p:pic>
      <p:pic>
        <p:nvPicPr>
          <p:cNvPr id="20" name="Content Placeholder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27" t="59227" r="-499" b="27292"/>
          <a:stretch/>
        </p:blipFill>
        <p:spPr>
          <a:xfrm>
            <a:off x="1132648" y="5811043"/>
            <a:ext cx="7074042" cy="8631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953163" y="1742955"/>
            <a:ext cx="4219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AA</a:t>
            </a:r>
            <a:endParaRPr lang="en-US" sz="1200" dirty="0"/>
          </a:p>
        </p:txBody>
      </p:sp>
      <p:sp>
        <p:nvSpPr>
          <p:cNvPr id="23" name="TextBox 22"/>
          <p:cNvSpPr txBox="1"/>
          <p:nvPr/>
        </p:nvSpPr>
        <p:spPr>
          <a:xfrm>
            <a:off x="7976097" y="3415526"/>
            <a:ext cx="4219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AA</a:t>
            </a:r>
            <a:endParaRPr lang="en-US" sz="1200" dirty="0"/>
          </a:p>
        </p:txBody>
      </p:sp>
      <p:sp>
        <p:nvSpPr>
          <p:cNvPr id="24" name="TextBox 23"/>
          <p:cNvSpPr txBox="1"/>
          <p:nvPr/>
        </p:nvSpPr>
        <p:spPr>
          <a:xfrm>
            <a:off x="7953163" y="2408355"/>
            <a:ext cx="4219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AA</a:t>
            </a:r>
            <a:endParaRPr lang="en-US" sz="1200" dirty="0"/>
          </a:p>
        </p:txBody>
      </p:sp>
      <p:sp>
        <p:nvSpPr>
          <p:cNvPr id="25" name="TextBox 24"/>
          <p:cNvSpPr txBox="1"/>
          <p:nvPr/>
        </p:nvSpPr>
        <p:spPr>
          <a:xfrm>
            <a:off x="7976097" y="5173500"/>
            <a:ext cx="4219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AA</a:t>
            </a:r>
            <a:endParaRPr lang="en-US" sz="1200" dirty="0"/>
          </a:p>
        </p:txBody>
      </p:sp>
      <p:sp>
        <p:nvSpPr>
          <p:cNvPr id="26" name="TextBox 25"/>
          <p:cNvSpPr txBox="1"/>
          <p:nvPr/>
        </p:nvSpPr>
        <p:spPr>
          <a:xfrm>
            <a:off x="7965379" y="4283394"/>
            <a:ext cx="4219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AA</a:t>
            </a:r>
            <a:endParaRPr lang="en-US" sz="1200" dirty="0"/>
          </a:p>
        </p:txBody>
      </p:sp>
      <p:sp>
        <p:nvSpPr>
          <p:cNvPr id="27" name="TextBox 26"/>
          <p:cNvSpPr txBox="1"/>
          <p:nvPr/>
        </p:nvSpPr>
        <p:spPr>
          <a:xfrm>
            <a:off x="7976097" y="6041368"/>
            <a:ext cx="4219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AA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735673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is RAG1 mutated in OS?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495" y="2016278"/>
            <a:ext cx="8873505" cy="2009811"/>
          </a:xfrm>
        </p:spPr>
      </p:pic>
      <p:sp>
        <p:nvSpPr>
          <p:cNvPr id="5" name="Rectangle 4"/>
          <p:cNvSpPr/>
          <p:nvPr/>
        </p:nvSpPr>
        <p:spPr>
          <a:xfrm>
            <a:off x="3303384" y="2255598"/>
            <a:ext cx="963232" cy="1606719"/>
          </a:xfrm>
          <a:prstGeom prst="rect">
            <a:avLst/>
          </a:prstGeom>
          <a:solidFill>
            <a:srgbClr val="FF00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215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4677978_orig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73" y="1195764"/>
            <a:ext cx="8712558" cy="5354686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5807" y="0"/>
            <a:ext cx="7886700" cy="1325563"/>
          </a:xfrm>
        </p:spPr>
        <p:txBody>
          <a:bodyPr/>
          <a:lstStyle/>
          <a:p>
            <a:r>
              <a:rPr lang="en-US" dirty="0" smtClean="0"/>
              <a:t>What organisms contain RAG1?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7769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3809" y="0"/>
            <a:ext cx="7886700" cy="1325563"/>
          </a:xfrm>
        </p:spPr>
        <p:txBody>
          <a:bodyPr/>
          <a:lstStyle/>
          <a:p>
            <a:r>
              <a:rPr lang="en-US" dirty="0" smtClean="0"/>
              <a:t>A possible second player?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2350" y="1325563"/>
            <a:ext cx="4601650" cy="46016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127738" y="6211669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07" y="1325563"/>
            <a:ext cx="4053861" cy="483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308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causes </a:t>
            </a:r>
            <a:r>
              <a:rPr lang="en-US" dirty="0" err="1" smtClean="0"/>
              <a:t>Omenn</a:t>
            </a:r>
            <a:r>
              <a:rPr lang="en-US" dirty="0" smtClean="0"/>
              <a:t> Syndrome?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Goal: To explore how AIRE and RAG1 contribute to the </a:t>
            </a:r>
            <a:r>
              <a:rPr lang="en-US" dirty="0" err="1" smtClean="0"/>
              <a:t>Omenn</a:t>
            </a:r>
            <a:r>
              <a:rPr lang="en-US" dirty="0" smtClean="0"/>
              <a:t> syndrome phenotype</a:t>
            </a:r>
          </a:p>
          <a:p>
            <a:endParaRPr lang="en-US" dirty="0"/>
          </a:p>
          <a:p>
            <a:r>
              <a:rPr lang="en-US" dirty="0" smtClean="0"/>
              <a:t>Hypothesis: Mutations in RAG1, in combination with deficiency in AIRE, creates the small, </a:t>
            </a:r>
            <a:r>
              <a:rPr lang="en-US" dirty="0" err="1" smtClean="0"/>
              <a:t>oligoclonal</a:t>
            </a:r>
            <a:r>
              <a:rPr lang="en-US" dirty="0" smtClean="0"/>
              <a:t> population of self-reactive immune cells present in individuals with </a:t>
            </a:r>
            <a:r>
              <a:rPr lang="en-US" dirty="0" err="1" smtClean="0"/>
              <a:t>Omenn</a:t>
            </a:r>
            <a:r>
              <a:rPr lang="en-US" dirty="0" smtClean="0"/>
              <a:t> syndrome.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1117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271</TotalTime>
  <Words>263</Words>
  <Application>Microsoft Office PowerPoint</Application>
  <PresentationFormat>On-screen Show (4:3)</PresentationFormat>
  <Paragraphs>67</Paragraphs>
  <Slides>17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Omenn Syndrome and RAG1</vt:lpstr>
      <vt:lpstr>What is Omenn Syndrome?</vt:lpstr>
      <vt:lpstr>What causes Omenn Syndrome?</vt:lpstr>
      <vt:lpstr>How does RAG1 work?</vt:lpstr>
      <vt:lpstr>PowerPoint Presentation</vt:lpstr>
      <vt:lpstr>Where is RAG1 mutated in OS?</vt:lpstr>
      <vt:lpstr>What organisms contain RAG1?</vt:lpstr>
      <vt:lpstr>A possible second player?</vt:lpstr>
      <vt:lpstr>What causes Omenn Syndrome?</vt:lpstr>
      <vt:lpstr>Aim 1: Determine if all individuals with Omenn syndrome are deficient for AIRE</vt:lpstr>
      <vt:lpstr>Approach: RNAseq</vt:lpstr>
      <vt:lpstr>Aim 2: Identify mutations that would cause autoimmune symptoms</vt:lpstr>
      <vt:lpstr>Approach: Next Gen Sequencing</vt:lpstr>
      <vt:lpstr>Aim 3: Demonstrate that deficiency in RAG1 and AIRE is sufficient to cause OS</vt:lpstr>
      <vt:lpstr>Approach: Crispr-Cas9 to create mutants</vt:lpstr>
      <vt:lpstr>Approach: Quantitative proteomics and cell counting </vt:lpstr>
      <vt:lpstr>Future Directions</vt:lpstr>
    </vt:vector>
  </TitlesOfParts>
  <Company>University of Wisconsin - Madison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Omenn Syndrome and RAG1</dc:title>
  <dc:creator>MOEHN, NICHOLAS R</dc:creator>
  <cp:lastModifiedBy>MOEHN, NICHOLAS R</cp:lastModifiedBy>
  <cp:revision>36</cp:revision>
  <dcterms:created xsi:type="dcterms:W3CDTF">2015-03-12T21:13:16Z</dcterms:created>
  <dcterms:modified xsi:type="dcterms:W3CDTF">2015-04-16T20:04:19Z</dcterms:modified>
</cp:coreProperties>
</file>