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25"/>
  </p:notesMasterIdLst>
  <p:sldIdLst>
    <p:sldId id="256" r:id="rId3"/>
    <p:sldId id="292" r:id="rId4"/>
    <p:sldId id="327" r:id="rId5"/>
    <p:sldId id="257" r:id="rId6"/>
    <p:sldId id="276" r:id="rId7"/>
    <p:sldId id="277" r:id="rId8"/>
    <p:sldId id="320" r:id="rId9"/>
    <p:sldId id="328" r:id="rId10"/>
    <p:sldId id="324" r:id="rId11"/>
    <p:sldId id="326" r:id="rId12"/>
    <p:sldId id="301" r:id="rId13"/>
    <p:sldId id="283" r:id="rId14"/>
    <p:sldId id="299" r:id="rId15"/>
    <p:sldId id="323" r:id="rId16"/>
    <p:sldId id="317" r:id="rId17"/>
    <p:sldId id="314" r:id="rId18"/>
    <p:sldId id="313" r:id="rId19"/>
    <p:sldId id="321" r:id="rId20"/>
    <p:sldId id="322" r:id="rId21"/>
    <p:sldId id="289" r:id="rId22"/>
    <p:sldId id="318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1719C"/>
    <a:srgbClr val="3930E8"/>
    <a:srgbClr val="FFFFFF"/>
    <a:srgbClr val="FF6600"/>
    <a:srgbClr val="FFCC00"/>
    <a:srgbClr val="7FA485"/>
    <a:srgbClr val="AADBB0"/>
    <a:srgbClr val="91BDF2"/>
    <a:srgbClr val="8EB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80" autoAdjust="0"/>
  </p:normalViewPr>
  <p:slideViewPr>
    <p:cSldViewPr snapToGrid="0">
      <p:cViewPr>
        <p:scale>
          <a:sx n="70" d="100"/>
          <a:sy n="70" d="100"/>
        </p:scale>
        <p:origin x="1368" y="36"/>
      </p:cViewPr>
      <p:guideLst>
        <p:guide orient="horz" pos="2160"/>
        <p:guide pos="384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6F30-D5BF-4179-870F-1611F2BBCD8A}" type="datetimeFigureOut">
              <a:rPr lang="en-US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847E-E1E7-4110-96BD-30C480232D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0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r>
              <a:rPr lang="en-US" baseline="0" dirty="0" smtClean="0"/>
              <a:t>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Hypothesis could be a</a:t>
            </a:r>
            <a:r>
              <a:rPr lang="en-US" baseline="0" dirty="0" smtClean="0"/>
              <a:t> little less wordy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1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http://fcsanahuac.com/category/temas-selectos-de-ciencias-de-la-salud/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9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Phosphorylation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Phosphorylation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3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Interacting proteins</a:t>
            </a:r>
          </a:p>
          <a:p>
            <a:r>
              <a:rPr lang="en-US" dirty="0" smtClean="0"/>
              <a:t>Gene</a:t>
            </a:r>
            <a:r>
              <a:rPr lang="en-US" baseline="0" dirty="0" smtClean="0"/>
              <a:t> expression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5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0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more informative? Perhaps you could highlight/box the primate clade to show that the protein is very conserved among humans and primates, and mention what this implies for</a:t>
            </a:r>
            <a:r>
              <a:rPr lang="en-US" baseline="0" dirty="0" smtClean="0"/>
              <a:t>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11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more informative? Perhaps you could highlight/box the primate clade to show that the protein is very conserved among humans and primates, and mention what this implies for</a:t>
            </a:r>
            <a:r>
              <a:rPr lang="en-US" baseline="0" dirty="0" smtClean="0"/>
              <a:t>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3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12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5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5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4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4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60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5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7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689A-A744-4DC9-BDBC-89CB919A11CE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74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nfs.unipv.it/nfs/minf/dispense/immunology/lectures/files/bcell_tcell_development.html" TargetMode="External"/><Relationship Id="rId3" Type="http://schemas.openxmlformats.org/officeDocument/2006/relationships/hyperlink" Target="http://beyondessential.com/healthy-immune-system/" TargetMode="External"/><Relationship Id="rId7" Type="http://schemas.openxmlformats.org/officeDocument/2006/relationships/hyperlink" Target="http://www.cryst.bbk.ac.uk/PPS2/projects/jennings/pps_diss.htm" TargetMode="External"/><Relationship Id="rId12" Type="http://schemas.openxmlformats.org/officeDocument/2006/relationships/hyperlink" Target="http://medicareunder65.com/esrd-and-medicare/medicare-for-kidney-transplant-recipients/immunosuppressive-drug-therapy/" TargetMode="External"/><Relationship Id="rId2" Type="http://schemas.openxmlformats.org/officeDocument/2006/relationships/hyperlink" Target="http://emedicine.medscape.com/article/887687-overview#a0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cro.magnet.fsu.edu/cells/nucleus/nucleus.html" TargetMode="External"/><Relationship Id="rId11" Type="http://schemas.openxmlformats.org/officeDocument/2006/relationships/hyperlink" Target="http://pixshark.com/bone-marrow-transplant-needle.htm" TargetMode="External"/><Relationship Id="rId5" Type="http://schemas.openxmlformats.org/officeDocument/2006/relationships/hyperlink" Target="http://showyourhope.com/2012/11/04/" TargetMode="External"/><Relationship Id="rId10" Type="http://schemas.openxmlformats.org/officeDocument/2006/relationships/hyperlink" Target="http://fcsanahuac.com/category/temas-selectos-de-ciencias-de-la-salud/" TargetMode="External"/><Relationship Id="rId4" Type="http://schemas.openxmlformats.org/officeDocument/2006/relationships/hyperlink" Target="http://en.wikipedia.org/wiki/Omenn_syndrome#mediaviewer/File:Omenn_syndrome.png" TargetMode="External"/><Relationship Id="rId9" Type="http://schemas.openxmlformats.org/officeDocument/2006/relationships/hyperlink" Target="https://ittakes30.wordpress.com/2011/08/11/sequencing-the-immune-respons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139" y="3602127"/>
            <a:ext cx="5410861" cy="210215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Omenn Syndrome and RAG1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878" y="1168136"/>
            <a:ext cx="255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Nicholas Moehn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8393" r="53452" b="23549"/>
          <a:stretch/>
        </p:blipFill>
        <p:spPr bwMode="auto">
          <a:xfrm>
            <a:off x="-152" y="2370120"/>
            <a:ext cx="3521122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 rot="19461571">
            <a:off x="3217761" y="3089644"/>
            <a:ext cx="1137830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8" t="18098" r="31226" b="23844"/>
          <a:stretch/>
        </p:blipFill>
        <p:spPr bwMode="auto">
          <a:xfrm>
            <a:off x="4043071" y="1066618"/>
            <a:ext cx="1610436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" y="119466"/>
            <a:ext cx="9144151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 organisms regulate autoimmunity?</a:t>
            </a:r>
            <a:endParaRPr lang="en-US" sz="4000" dirty="0"/>
          </a:p>
        </p:txBody>
      </p:sp>
      <p:pic>
        <p:nvPicPr>
          <p:cNvPr id="8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0" t="18393" r="31344" b="23549"/>
          <a:stretch/>
        </p:blipFill>
        <p:spPr bwMode="auto">
          <a:xfrm>
            <a:off x="4087929" y="4178952"/>
            <a:ext cx="1534738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 rot="2162407">
            <a:off x="3168916" y="4736451"/>
            <a:ext cx="1015531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29" y="2161920"/>
            <a:ext cx="2327851" cy="1331735"/>
          </a:xfrm>
          <a:prstGeom prst="rect">
            <a:avLst/>
          </a:prstGeom>
        </p:spPr>
      </p:pic>
      <p:pic>
        <p:nvPicPr>
          <p:cNvPr id="12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>
            <a:off x="10684435" y="12432302"/>
            <a:ext cx="263760" cy="1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ugarbeetfestival.com/blog/wp-content/uploads/2014/05/smiling-bab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29" y="4359472"/>
            <a:ext cx="2327851" cy="23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>
            <a:off x="5642511" y="2600049"/>
            <a:ext cx="689636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>
            <a:off x="5702230" y="5809616"/>
            <a:ext cx="689636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rofessionalresumewriters.net/wp-content/uploads/2014/07/Dan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1" y="2621668"/>
            <a:ext cx="566235" cy="4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367045" y="3177625"/>
            <a:ext cx="513503" cy="4798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89347" y="3700358"/>
            <a:ext cx="1238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AIRE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8170" y="2858899"/>
            <a:ext cx="99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RAG1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4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5" y="-342948"/>
            <a:ext cx="9017391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RAG1 interacts with AIRE in immune cell development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39411" y="723331"/>
            <a:ext cx="7509477" cy="6134669"/>
            <a:chOff x="-348222" y="925885"/>
            <a:chExt cx="7107073" cy="57779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8222" y="1322594"/>
              <a:ext cx="7107073" cy="532274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80759" y="1969478"/>
              <a:ext cx="3024555" cy="272913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166" y="1351282"/>
              <a:ext cx="1405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Transcription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Activation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003702" y="1322594"/>
              <a:ext cx="2300067" cy="123795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8277" y="925885"/>
              <a:ext cx="1815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Protein Transport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97945" y="5373076"/>
              <a:ext cx="2419643" cy="1330719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66092" y="5781822"/>
              <a:ext cx="136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DNA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B050"/>
                  </a:solidFill>
                </a:rPr>
                <a:t>Binding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13899" y="1828800"/>
              <a:ext cx="136267" cy="968991"/>
            </a:xfrm>
            <a:prstGeom prst="straightConnector1">
              <a:avLst/>
            </a:prstGeom>
            <a:ln w="762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2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365126"/>
            <a:ext cx="876417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Goal: To explore how AIRE and RAG1 contribute </a:t>
            </a:r>
            <a:r>
              <a:rPr lang="en-US" dirty="0" smtClean="0"/>
              <a:t>to immune cell development</a:t>
            </a:r>
            <a:endParaRPr lang="en-US" dirty="0"/>
          </a:p>
        </p:txBody>
      </p:sp>
      <p:pic>
        <p:nvPicPr>
          <p:cNvPr id="4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8393" b="23549"/>
          <a:stretch/>
        </p:blipFill>
        <p:spPr bwMode="auto">
          <a:xfrm>
            <a:off x="239151" y="3000874"/>
            <a:ext cx="8711186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4795" y="3239677"/>
            <a:ext cx="876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5704" y="3560399"/>
            <a:ext cx="99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RAG1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99985" y="3560399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AIRE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1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966"/>
            <a:ext cx="9144000" cy="840682"/>
          </a:xfrm>
        </p:spPr>
        <p:txBody>
          <a:bodyPr>
            <a:noAutofit/>
          </a:bodyPr>
          <a:lstStyle/>
          <a:p>
            <a:r>
              <a:rPr lang="en-US" sz="3600" dirty="0" smtClean="0"/>
              <a:t>Aim 1: Determin</a:t>
            </a:r>
            <a:r>
              <a:rPr lang="en-US" sz="3600" dirty="0" smtClean="0"/>
              <a:t>e changes in gene expression in RAG1 and AIRE double mutants</a:t>
            </a:r>
            <a:endParaRPr lang="en-US" sz="3600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780925" y="1035648"/>
            <a:ext cx="7582149" cy="5737735"/>
            <a:chOff x="142484" y="1035648"/>
            <a:chExt cx="7582149" cy="5737735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25713" y="5074319"/>
              <a:ext cx="0" cy="1691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25713" y="6765846"/>
              <a:ext cx="12566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00803" y="5241938"/>
              <a:ext cx="184910" cy="151923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25745" y="5234401"/>
              <a:ext cx="135879" cy="15246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80197" y="5234400"/>
              <a:ext cx="135879" cy="15246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317473" y="5224134"/>
              <a:ext cx="135879" cy="1524671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8" r="64725" b="15767"/>
            <a:stretch/>
          </p:blipFill>
          <p:spPr>
            <a:xfrm>
              <a:off x="142484" y="1336167"/>
              <a:ext cx="1751476" cy="35452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0" t="227" r="50557" b="15539"/>
            <a:stretch/>
          </p:blipFill>
          <p:spPr>
            <a:xfrm>
              <a:off x="3811517" y="1388486"/>
              <a:ext cx="1884693" cy="354520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2202319" y="4140447"/>
              <a:ext cx="604382" cy="440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806701" y="4035160"/>
              <a:ext cx="604382" cy="440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8775" y="3939449"/>
              <a:ext cx="403325" cy="210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65115" y="3824586"/>
              <a:ext cx="403325" cy="2105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0" t="227" r="50557" b="15539"/>
            <a:stretch/>
          </p:blipFill>
          <p:spPr>
            <a:xfrm>
              <a:off x="1847272" y="1372967"/>
              <a:ext cx="1884693" cy="354520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30" t="227" r="50557" b="15539"/>
            <a:stretch/>
          </p:blipFill>
          <p:spPr>
            <a:xfrm>
              <a:off x="5699931" y="1406525"/>
              <a:ext cx="1884693" cy="3545206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6543602" y="4164406"/>
              <a:ext cx="1037955" cy="440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614886" y="3930991"/>
              <a:ext cx="1037955" cy="440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17289" y="2721024"/>
              <a:ext cx="807344" cy="796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0309" y="2721024"/>
              <a:ext cx="1275451" cy="796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10389" y="2535562"/>
              <a:ext cx="1275451" cy="796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2710" y="2588224"/>
              <a:ext cx="1881625" cy="796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43505" y="2002798"/>
              <a:ext cx="238572" cy="109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12632" y="1096287"/>
              <a:ext cx="702460" cy="316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48803" y="1096287"/>
              <a:ext cx="702460" cy="316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5761" y="1428617"/>
              <a:ext cx="844547" cy="3890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AIRE -/-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96210" y="1413097"/>
              <a:ext cx="1705345" cy="3890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RAG1 -/-, AIRE -/-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2606" y="1035648"/>
              <a:ext cx="614110" cy="377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49865" y="1413097"/>
              <a:ext cx="930572" cy="3890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RAG1 -/-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881055" y="4200327"/>
              <a:ext cx="1037955" cy="440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237740" y="3384285"/>
              <a:ext cx="1083221" cy="807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381324" y="3544805"/>
              <a:ext cx="1083221" cy="807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708525" y="3971158"/>
              <a:ext cx="492418" cy="440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076704" y="4200327"/>
              <a:ext cx="609918" cy="4403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6" t="66996" r="58403" b="22198"/>
            <a:stretch/>
          </p:blipFill>
          <p:spPr>
            <a:xfrm>
              <a:off x="409163" y="4183982"/>
              <a:ext cx="622199" cy="454809"/>
            </a:xfrm>
            <a:prstGeom prst="rect">
              <a:avLst/>
            </a:prstGeom>
          </p:spPr>
        </p:pic>
        <p:sp>
          <p:nvSpPr>
            <p:cNvPr id="91" name="Oval 90"/>
            <p:cNvSpPr/>
            <p:nvPr/>
          </p:nvSpPr>
          <p:spPr>
            <a:xfrm>
              <a:off x="914324" y="4453340"/>
              <a:ext cx="194320" cy="928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970258" y="5070937"/>
              <a:ext cx="0" cy="1691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970258" y="6762464"/>
              <a:ext cx="12566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2045348" y="6332156"/>
              <a:ext cx="123546" cy="42563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370290" y="5231020"/>
              <a:ext cx="135879" cy="15246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724742" y="5231019"/>
              <a:ext cx="135879" cy="15246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062018" y="5220752"/>
              <a:ext cx="135879" cy="1524671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3886101" y="5081856"/>
              <a:ext cx="0" cy="1691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886101" y="6773383"/>
              <a:ext cx="12566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961191" y="5241938"/>
              <a:ext cx="135879" cy="15267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86134" y="6564988"/>
              <a:ext cx="172537" cy="2016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0586" y="6564988"/>
              <a:ext cx="155360" cy="20162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977861" y="5231672"/>
              <a:ext cx="135879" cy="1524671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5766524" y="5081855"/>
              <a:ext cx="0" cy="1691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766524" y="6773382"/>
              <a:ext cx="12566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5868223" y="6332156"/>
              <a:ext cx="180580" cy="43655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188834" y="6581492"/>
              <a:ext cx="153055" cy="185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21009" y="6581492"/>
              <a:ext cx="155360" cy="18511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858284" y="5231671"/>
              <a:ext cx="135879" cy="1524671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323825" y="3507020"/>
              <a:ext cx="727906" cy="605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7535829" y="2813432"/>
            <a:ext cx="189123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Immune development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 cell selection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 cell selection</a:t>
            </a:r>
          </a:p>
          <a:p>
            <a:r>
              <a:rPr lang="en-US" dirty="0" smtClean="0">
                <a:solidFill>
                  <a:srgbClr val="FFCC00"/>
                </a:solidFill>
              </a:rPr>
              <a:t>Neuronal development</a:t>
            </a: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-429267" y="5735084"/>
            <a:ext cx="186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Transcript levels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49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FoMre1sV7St37D0za6So3Z8qjoXiY1Onw12POWb6qXW1yCT-t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43" y="3145839"/>
            <a:ext cx="3816556" cy="8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41" y="1344374"/>
            <a:ext cx="3816557" cy="82299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337995" y="2331479"/>
            <a:ext cx="556342" cy="65025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73003" y="4974513"/>
            <a:ext cx="1978819" cy="1779671"/>
            <a:chOff x="6017624" y="5335595"/>
            <a:chExt cx="1983672" cy="1513856"/>
          </a:xfrm>
        </p:grpSpPr>
        <p:pic>
          <p:nvPicPr>
            <p:cNvPr id="12" name="Picture 8" descr="http://weinterrupt.com/wp-content/uploads/mous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624" y="5335595"/>
              <a:ext cx="1983672" cy="151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File:Biohazard symbol (yellow)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424" y="5716096"/>
              <a:ext cx="675077" cy="675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own Arrow 13"/>
          <p:cNvSpPr/>
          <p:nvPr/>
        </p:nvSpPr>
        <p:spPr>
          <a:xfrm>
            <a:off x="6337995" y="4245545"/>
            <a:ext cx="556342" cy="7289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3575" y="55259"/>
            <a:ext cx="9048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Aim </a:t>
            </a:r>
            <a:r>
              <a:rPr lang="en-US" sz="3200" dirty="0"/>
              <a:t>2</a:t>
            </a:r>
            <a:r>
              <a:rPr lang="en-US" sz="3200" dirty="0" smtClean="0"/>
              <a:t>: </a:t>
            </a:r>
            <a:r>
              <a:rPr lang="en-US" sz="3200" dirty="0" smtClean="0"/>
              <a:t>Identify </a:t>
            </a:r>
            <a:r>
              <a:rPr lang="en-US" sz="3200" dirty="0" smtClean="0"/>
              <a:t>phosphorylation </a:t>
            </a:r>
            <a:r>
              <a:rPr lang="en-US" sz="3200" dirty="0" smtClean="0"/>
              <a:t>sites in </a:t>
            </a:r>
            <a:r>
              <a:rPr lang="en-US" sz="3200" dirty="0" smtClean="0"/>
              <a:t>AIRE that function in immune cell development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" y="1755873"/>
            <a:ext cx="4714091" cy="445852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38149" y="1481981"/>
            <a:ext cx="2838734" cy="156269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955" y="1251148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1719C"/>
                </a:solidFill>
              </a:rPr>
              <a:t>Kinases</a:t>
            </a:r>
            <a:endParaRPr lang="en-US" sz="2400" dirty="0">
              <a:solidFill>
                <a:srgbClr val="4171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8" y="162166"/>
            <a:ext cx="8220373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 </a:t>
            </a:r>
            <a:r>
              <a:rPr lang="en-US" sz="3600" dirty="0"/>
              <a:t>2</a:t>
            </a:r>
            <a:r>
              <a:rPr lang="en-US" sz="3600" dirty="0" smtClean="0"/>
              <a:t>: </a:t>
            </a:r>
            <a:r>
              <a:rPr lang="en-US" sz="3600" dirty="0" smtClean="0"/>
              <a:t>Identify conserved phosphorylation sites in AIRE</a:t>
            </a:r>
            <a:endParaRPr lang="en-US" sz="3600" dirty="0"/>
          </a:p>
        </p:txBody>
      </p:sp>
      <p:pic>
        <p:nvPicPr>
          <p:cNvPr id="12" name="Picture 11" descr="AI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16717" b="75626"/>
          <a:stretch/>
        </p:blipFill>
        <p:spPr>
          <a:xfrm>
            <a:off x="358367" y="4884098"/>
            <a:ext cx="8615956" cy="1413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7"/>
          <a:stretch/>
        </p:blipFill>
        <p:spPr>
          <a:xfrm>
            <a:off x="0" y="1337241"/>
            <a:ext cx="8974323" cy="37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8" y="162166"/>
            <a:ext cx="8220373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 </a:t>
            </a:r>
            <a:r>
              <a:rPr lang="en-US" sz="3600" dirty="0" smtClean="0"/>
              <a:t>2: </a:t>
            </a:r>
            <a:r>
              <a:rPr lang="en-US" sz="3600" dirty="0" smtClean="0"/>
              <a:t>Identify conserved phosphorylation sites in AIRE</a:t>
            </a:r>
            <a:endParaRPr lang="en-US" sz="3600" dirty="0"/>
          </a:p>
        </p:txBody>
      </p:sp>
      <p:pic>
        <p:nvPicPr>
          <p:cNvPr id="12" name="Picture 11" descr="AI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16717" b="75626"/>
          <a:stretch/>
        </p:blipFill>
        <p:spPr>
          <a:xfrm>
            <a:off x="358367" y="4884098"/>
            <a:ext cx="8615956" cy="1413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7"/>
          <a:stretch/>
        </p:blipFill>
        <p:spPr>
          <a:xfrm>
            <a:off x="0" y="1337241"/>
            <a:ext cx="8974323" cy="3718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65" y="2019869"/>
            <a:ext cx="1624084" cy="47153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 </a:t>
            </a:r>
            <a:r>
              <a:rPr lang="en-US" sz="3600" dirty="0"/>
              <a:t>2</a:t>
            </a:r>
            <a:r>
              <a:rPr lang="en-US" sz="3600" dirty="0" smtClean="0"/>
              <a:t>: AIRE has multiple conserved phosphorylation sites in its DNA binding domain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471651"/>
            <a:ext cx="8993875" cy="2022175"/>
            <a:chOff x="0" y="1512595"/>
            <a:chExt cx="8038531" cy="15814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r="9071"/>
            <a:stretch/>
          </p:blipFill>
          <p:spPr>
            <a:xfrm>
              <a:off x="900754" y="1512596"/>
              <a:ext cx="7137777" cy="15814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2" r="90406"/>
            <a:stretch/>
          </p:blipFill>
          <p:spPr>
            <a:xfrm>
              <a:off x="0" y="1512595"/>
              <a:ext cx="900754" cy="1581411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 flipV="1">
            <a:off x="2402006" y="3398289"/>
            <a:ext cx="0" cy="8734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09248" y="3398289"/>
            <a:ext cx="0" cy="8734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14788" y="3414209"/>
            <a:ext cx="0" cy="8734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741399" y="3457427"/>
            <a:ext cx="0" cy="8734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53310" y="3398289"/>
            <a:ext cx="0" cy="8734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78415" y="3400561"/>
            <a:ext cx="0" cy="8734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56054" y="4667535"/>
            <a:ext cx="2587646" cy="2013045"/>
            <a:chOff x="6017624" y="5335595"/>
            <a:chExt cx="1983672" cy="1513856"/>
          </a:xfrm>
        </p:grpSpPr>
        <p:pic>
          <p:nvPicPr>
            <p:cNvPr id="24" name="Picture 8" descr="http://weinterrupt.com/wp-content/uploads/mous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624" y="5335595"/>
              <a:ext cx="1983672" cy="151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File:Biohazard symbol (yellow)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424" y="5716096"/>
              <a:ext cx="675077" cy="675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8393" b="23549"/>
          <a:stretch/>
        </p:blipFill>
        <p:spPr bwMode="auto">
          <a:xfrm>
            <a:off x="4517382" y="4901434"/>
            <a:ext cx="4529202" cy="13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3507475" y="5827594"/>
            <a:ext cx="80521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1274923"/>
            <a:ext cx="7454677" cy="558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0" y="0"/>
            <a:ext cx="91440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Aim </a:t>
            </a:r>
            <a:r>
              <a:rPr lang="en-US" sz="3200" dirty="0"/>
              <a:t>3</a:t>
            </a:r>
            <a:r>
              <a:rPr lang="en-US" sz="3200" dirty="0" smtClean="0"/>
              <a:t>: ID shared interacting proteins between AIRE and RAG1 important to immune cell development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39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244363" y="1155516"/>
            <a:ext cx="3037883" cy="2509284"/>
            <a:chOff x="5230716" y="1325563"/>
            <a:chExt cx="3037883" cy="2509284"/>
          </a:xfrm>
        </p:grpSpPr>
        <p:sp>
          <p:nvSpPr>
            <p:cNvPr id="13" name="Oval 12"/>
            <p:cNvSpPr/>
            <p:nvPr/>
          </p:nvSpPr>
          <p:spPr>
            <a:xfrm>
              <a:off x="5287868" y="2236282"/>
              <a:ext cx="1671637" cy="1598565"/>
            </a:xfrm>
            <a:prstGeom prst="ellipse">
              <a:avLst/>
            </a:prstGeom>
            <a:noFill/>
            <a:ln w="76200">
              <a:solidFill>
                <a:srgbClr val="3930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431823" y="2210693"/>
              <a:ext cx="1671637" cy="159856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0716" y="1325563"/>
              <a:ext cx="3037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Interacting Proteins</a:t>
              </a:r>
              <a:endParaRPr lang="en-US" sz="28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56157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Aim 3: ID shared interacting proteins between AIRE and RAG1 important to immune cell development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2926" y="1516255"/>
            <a:ext cx="3666812" cy="1993590"/>
            <a:chOff x="386573" y="1868726"/>
            <a:chExt cx="2638793" cy="1306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73" y="1993668"/>
              <a:ext cx="2638793" cy="118126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6573" y="1868726"/>
              <a:ext cx="805218" cy="384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2926" y="3984800"/>
            <a:ext cx="3666812" cy="1993590"/>
            <a:chOff x="386573" y="1868726"/>
            <a:chExt cx="2638793" cy="130620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73" y="1993668"/>
              <a:ext cx="2638793" cy="118126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6573" y="1868726"/>
              <a:ext cx="805218" cy="384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8103" y="1231992"/>
            <a:ext cx="1224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930E8"/>
                </a:solidFill>
              </a:rPr>
              <a:t>RAG1</a:t>
            </a:r>
            <a:endParaRPr lang="en-US" sz="3600" dirty="0">
              <a:solidFill>
                <a:srgbClr val="3930E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103" y="3692269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AIRE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5" name="Picture 4" descr="http://www.innatedb.com/images/carousel/go_analys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36" y="4474064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708521" y="4175492"/>
            <a:ext cx="2435479" cy="1898427"/>
            <a:chOff x="6504312" y="4278380"/>
            <a:chExt cx="2895600" cy="2209801"/>
          </a:xfrm>
        </p:grpSpPr>
        <p:pic>
          <p:nvPicPr>
            <p:cNvPr id="26" name="Picture 8" descr="http://weinterrupt.com/wp-content/uploads/mous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312" y="4278380"/>
              <a:ext cx="2895600" cy="220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File:Biohazard symbol (yellow).sv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410" y="4625923"/>
              <a:ext cx="1185186" cy="1185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Down Arrow 27"/>
          <p:cNvSpPr/>
          <p:nvPr/>
        </p:nvSpPr>
        <p:spPr>
          <a:xfrm rot="1152713">
            <a:off x="5328954" y="3814226"/>
            <a:ext cx="600501" cy="4024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 flipH="1">
            <a:off x="6298308" y="4926280"/>
            <a:ext cx="600501" cy="4024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444680" y="2609095"/>
            <a:ext cx="52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46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37" y="171671"/>
            <a:ext cx="7886700" cy="1097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is </a:t>
            </a:r>
            <a:r>
              <a:rPr lang="en-US" sz="6000" dirty="0">
                <a:solidFill>
                  <a:srgbClr val="0000FF"/>
                </a:solidFill>
              </a:rPr>
              <a:t>Omenn Syndrome</a:t>
            </a:r>
            <a:r>
              <a:rPr lang="en-US" sz="6000" dirty="0"/>
              <a:t>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49" y="2584442"/>
            <a:ext cx="4673746" cy="2673792"/>
          </a:xfrm>
        </p:spPr>
      </p:pic>
      <p:pic>
        <p:nvPicPr>
          <p:cNvPr id="6" name="Picture 2" descr="http://showyourhope.files.wordpress.com/2012/11/cold.jpg?w=5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483821"/>
            <a:ext cx="3614569" cy="4875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pic>
        <p:nvPicPr>
          <p:cNvPr id="5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8393" b="23549"/>
          <a:stretch/>
        </p:blipFill>
        <p:spPr bwMode="auto">
          <a:xfrm>
            <a:off x="216407" y="1325563"/>
            <a:ext cx="8711186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rrowish.files.wordpress.com/2010/10/october-bone-marrow-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32912"/>
            <a:ext cx="3752281" cy="28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careunder65.com/wp-content/uploads/2012/10/immunosuppressive-drug-thera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74" y="4365032"/>
            <a:ext cx="3799945" cy="19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6" y="952169"/>
            <a:ext cx="8979374" cy="3906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1) </a:t>
            </a:r>
            <a:r>
              <a:rPr lang="en-US" sz="1400" dirty="0" err="1"/>
              <a:t>Marrella</a:t>
            </a:r>
            <a:r>
              <a:rPr lang="en-US" sz="1400" dirty="0"/>
              <a:t>, V., </a:t>
            </a:r>
            <a:r>
              <a:rPr lang="en-US" sz="1400" dirty="0" err="1"/>
              <a:t>Poliani</a:t>
            </a:r>
            <a:r>
              <a:rPr lang="en-US" sz="1400" dirty="0"/>
              <a:t>, P.L., </a:t>
            </a:r>
            <a:r>
              <a:rPr lang="en-US" sz="1400" dirty="0" err="1"/>
              <a:t>Sobacchi</a:t>
            </a:r>
            <a:r>
              <a:rPr lang="en-US" sz="1400" dirty="0"/>
              <a:t>, C., </a:t>
            </a:r>
            <a:r>
              <a:rPr lang="en-US" sz="1400" dirty="0" err="1"/>
              <a:t>Grassi</a:t>
            </a:r>
            <a:r>
              <a:rPr lang="en-US" sz="1400" dirty="0"/>
              <a:t>, F., Villa, A. (2008). Of Omenn and </a:t>
            </a:r>
            <a:r>
              <a:rPr lang="en-US" sz="1400" dirty="0" smtClean="0"/>
              <a:t>   mice</a:t>
            </a:r>
            <a:r>
              <a:rPr lang="en-US" sz="1400" dirty="0"/>
              <a:t>. Trends in </a:t>
            </a:r>
            <a:r>
              <a:rPr lang="en-US" sz="1400"/>
              <a:t>Immunology </a:t>
            </a:r>
            <a:r>
              <a:rPr lang="en-US" sz="1400" smtClean="0"/>
              <a:t>29:133-140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2) </a:t>
            </a:r>
            <a:r>
              <a:rPr lang="en-US" sz="1400" dirty="0" err="1"/>
              <a:t>Niehues</a:t>
            </a:r>
            <a:r>
              <a:rPr lang="en-US" sz="1400" dirty="0"/>
              <a:t>, T., Perez-Becker, R., </a:t>
            </a:r>
            <a:r>
              <a:rPr lang="en-US" sz="1400" dirty="0" err="1"/>
              <a:t>Schuetz</a:t>
            </a:r>
            <a:r>
              <a:rPr lang="en-US" sz="1400" dirty="0"/>
              <a:t>, C. (2010). More than just SCID—The </a:t>
            </a:r>
            <a:r>
              <a:rPr lang="en-US" sz="1400" dirty="0" smtClean="0"/>
              <a:t>phenotypic </a:t>
            </a:r>
            <a:r>
              <a:rPr lang="en-US" sz="1400" dirty="0"/>
              <a:t>range of combined immunodeficiencies associated with mutations in the recombinase activating genes (RAG) 1 and 2. Clinical Immunology</a:t>
            </a:r>
            <a:r>
              <a:rPr lang="en-US" sz="1400"/>
              <a:t>. </a:t>
            </a:r>
            <a:r>
              <a:rPr lang="en-US" sz="1400" smtClean="0"/>
              <a:t>135:183-192</a:t>
            </a:r>
            <a:r>
              <a:rPr lang="en-US" sz="1400"/>
              <a:t/>
            </a:r>
            <a:br>
              <a:rPr lang="en-US" sz="1400"/>
            </a:br>
            <a:r>
              <a:rPr lang="en-US" sz="1400" smtClean="0"/>
              <a:t>3)</a:t>
            </a:r>
            <a:r>
              <a:rPr lang="en-US" sz="1400" dirty="0"/>
              <a:t> Villa, A. (2011). Omenn Syndrome: inflammation and autoimmunity. J </a:t>
            </a:r>
            <a:r>
              <a:rPr lang="en-US" sz="1400" dirty="0" err="1"/>
              <a:t>Transl</a:t>
            </a:r>
            <a:r>
              <a:rPr lang="en-US" sz="1400" dirty="0"/>
              <a:t> med. 9(suppl2): 15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4) Owen, J., Punt, J., </a:t>
            </a:r>
            <a:r>
              <a:rPr lang="en-US" sz="1400" dirty="0" err="1"/>
              <a:t>Stranford</a:t>
            </a:r>
            <a:r>
              <a:rPr lang="en-US" sz="1400" dirty="0"/>
              <a:t>, S., Jones, P., </a:t>
            </a:r>
            <a:r>
              <a:rPr lang="en-US" sz="1400" dirty="0" err="1"/>
              <a:t>Kuby</a:t>
            </a:r>
            <a:r>
              <a:rPr lang="en-US" sz="1400" dirty="0"/>
              <a:t>, J. </a:t>
            </a:r>
            <a:r>
              <a:rPr lang="en-US" sz="1400"/>
              <a:t>(</a:t>
            </a:r>
            <a:r>
              <a:rPr lang="en-US" sz="1400" smtClean="0"/>
              <a:t>2013). </a:t>
            </a:r>
            <a:r>
              <a:rPr lang="en-US" sz="1400" dirty="0" err="1"/>
              <a:t>Kuby</a:t>
            </a:r>
            <a:r>
              <a:rPr lang="en-US" sz="1400" dirty="0"/>
              <a:t> Immunology (7th </a:t>
            </a:r>
            <a:r>
              <a:rPr lang="en-US" sz="1400" dirty="0" err="1"/>
              <a:t>ed</a:t>
            </a:r>
            <a:r>
              <a:rPr lang="en-US" sz="1400" dirty="0"/>
              <a:t>). New York : W.H. Freeman and Company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5) Online Mendelian Inheritance in Man, OMIM (TM). Johns Hopkins University, Baltimore, MD. RAG1: {179615}. Last updated: {11/8/2014}.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6) </a:t>
            </a:r>
            <a:r>
              <a:rPr lang="en-US" sz="1400" dirty="0" err="1"/>
              <a:t>Geha</a:t>
            </a:r>
            <a:r>
              <a:rPr lang="en-US" sz="1400" dirty="0"/>
              <a:t>, </a:t>
            </a:r>
            <a:r>
              <a:rPr lang="en-US" sz="1400" dirty="0" err="1"/>
              <a:t>Raif</a:t>
            </a:r>
            <a:r>
              <a:rPr lang="en-US" sz="1400" dirty="0"/>
              <a:t>; </a:t>
            </a:r>
            <a:r>
              <a:rPr lang="en-US" sz="1400" dirty="0" err="1"/>
              <a:t>Notarangelo</a:t>
            </a:r>
            <a:r>
              <a:rPr lang="en-US" sz="1400" dirty="0"/>
              <a:t>, Luigi (2012). Case Studies in Immunology: A Clinical Companion (6th ed.). Garland Science.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7) Gomez, L., Le Deist, F., Blanche, S., </a:t>
            </a:r>
            <a:r>
              <a:rPr lang="en-US" sz="1400" dirty="0" err="1"/>
              <a:t>Cavazzana-Calvo</a:t>
            </a:r>
            <a:r>
              <a:rPr lang="en-US" sz="1400" dirty="0"/>
              <a:t>, M., </a:t>
            </a:r>
            <a:r>
              <a:rPr lang="en-US" sz="1400" dirty="0" err="1"/>
              <a:t>Griscelli</a:t>
            </a:r>
            <a:r>
              <a:rPr lang="en-US" sz="1400" dirty="0"/>
              <a:t>, C., Fischer, A. (1995) Treatment of Omenn Syndrome by bone marrow transplantation. The Journal of Pediatrics. 1:76-81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8) van </a:t>
            </a:r>
            <a:r>
              <a:rPr lang="en-US" sz="1400" dirty="0" err="1"/>
              <a:t>Til</a:t>
            </a:r>
            <a:r>
              <a:rPr lang="en-US" sz="1400" dirty="0"/>
              <a:t> NP, </a:t>
            </a:r>
            <a:r>
              <a:rPr lang="en-US" sz="1400" dirty="0" err="1"/>
              <a:t>Sarwari</a:t>
            </a:r>
            <a:r>
              <a:rPr lang="en-US" sz="1400" dirty="0"/>
              <a:t> R, </a:t>
            </a:r>
            <a:r>
              <a:rPr lang="en-US" sz="1400" dirty="0" err="1"/>
              <a:t>Visser</a:t>
            </a:r>
            <a:r>
              <a:rPr lang="en-US" sz="1400" dirty="0"/>
              <a:t> TP, </a:t>
            </a:r>
            <a:r>
              <a:rPr lang="en-US" sz="1400" dirty="0" err="1"/>
              <a:t>Hauer</a:t>
            </a:r>
            <a:r>
              <a:rPr lang="en-US" sz="1400" dirty="0"/>
              <a:t> J, </a:t>
            </a:r>
            <a:r>
              <a:rPr lang="en-US" sz="1400" dirty="0" err="1"/>
              <a:t>Lagresle-Peyrou</a:t>
            </a:r>
            <a:r>
              <a:rPr lang="en-US" sz="1400" dirty="0"/>
              <a:t> C, van der </a:t>
            </a:r>
            <a:r>
              <a:rPr lang="en-US" sz="1400" dirty="0" err="1"/>
              <a:t>Velden</a:t>
            </a:r>
            <a:r>
              <a:rPr lang="en-US" sz="1400" dirty="0"/>
              <a:t> G, et al. Recombination-activating gene 1 (Rag1)–deﬁcient mice with severe combined immunodeﬁciency treated with </a:t>
            </a:r>
            <a:r>
              <a:rPr lang="en-US" sz="1400" dirty="0" err="1"/>
              <a:t>lentiviral</a:t>
            </a:r>
            <a:r>
              <a:rPr lang="en-US" sz="1400" dirty="0"/>
              <a:t> gene therapy demonstrate autoimmune Omenn-like syndrome. J Allergy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err="1"/>
              <a:t>Immunol</a:t>
            </a:r>
            <a:r>
              <a:rPr lang="en-US" sz="1400"/>
              <a:t> </a:t>
            </a:r>
            <a:r>
              <a:rPr lang="en-US" sz="1400" smtClean="0"/>
              <a:t>2014;133: 1116-23.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9) Schwartz, R.A. (2014, Nov 7). Omenn Syndrome. </a:t>
            </a:r>
            <a:r>
              <a:rPr lang="en-US" sz="1400" i="1" dirty="0"/>
              <a:t>Medscape</a:t>
            </a:r>
            <a:r>
              <a:rPr lang="en-US" sz="1400" dirty="0"/>
              <a:t>. Retrieved 2/18/15 from </a:t>
            </a:r>
            <a:r>
              <a:rPr lang="en-US" sz="1400" u="sng" dirty="0">
                <a:hlinkClick r:id="rId2"/>
              </a:rPr>
              <a:t>http://emedicine.medscape.com/article/887687-overview#a0101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4626" y="4434679"/>
            <a:ext cx="184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References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955" y="485860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4626" y="4687585"/>
            <a:ext cx="80513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1)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://beyondessential.com/healthy-immune-system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r>
              <a:rPr lang="en-US" sz="1200" dirty="0" smtClean="0"/>
              <a:t>2)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en.wikipedia.org/wiki/Omenn_syndrome#mediaviewer/File:Omenn_syndrome.png</a:t>
            </a:r>
            <a:endParaRPr lang="en-US" sz="1200" dirty="0" smtClean="0"/>
          </a:p>
          <a:p>
            <a:r>
              <a:rPr lang="en-US" sz="1200" smtClean="0"/>
              <a:t>3) </a:t>
            </a:r>
            <a:r>
              <a:rPr lang="en-US" sz="1200" dirty="0">
                <a:hlinkClick r:id="rId5"/>
              </a:rPr>
              <a:t>http://showyourhope.com/2012/11/04</a:t>
            </a:r>
            <a:r>
              <a:rPr lang="en-US" sz="1200" dirty="0" smtClean="0">
                <a:hlinkClick r:id="rId5"/>
              </a:rPr>
              <a:t>/</a:t>
            </a:r>
            <a:endParaRPr lang="en-US" sz="1200" dirty="0" smtClean="0"/>
          </a:p>
          <a:p>
            <a:r>
              <a:rPr lang="en-US" sz="1200" dirty="0"/>
              <a:t>4) </a:t>
            </a: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micro.magnet.fsu.edu/cells/nucleus/nucleus.html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5)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www.cryst.bbk.ac.uk/PPS2/projects/jennings/pps_diss.htm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6)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nfs.unipv.it/nfs/minf/dispense/immunology/lectures/files/bcell_tcell_development.html</a:t>
            </a:r>
            <a:endParaRPr lang="en-US" sz="1200" dirty="0" smtClean="0"/>
          </a:p>
          <a:p>
            <a:r>
              <a:rPr lang="en-US" sz="1200" dirty="0"/>
              <a:t>7) </a:t>
            </a:r>
            <a:r>
              <a:rPr lang="en-US" sz="1200" dirty="0">
                <a:hlinkClick r:id="rId9"/>
              </a:rPr>
              <a:t>https</a:t>
            </a:r>
            <a:r>
              <a:rPr lang="en-US" sz="1200">
                <a:hlinkClick r:id="rId9"/>
              </a:rPr>
              <a:t>://</a:t>
            </a:r>
            <a:r>
              <a:rPr lang="en-US" sz="1200" smtClean="0">
                <a:hlinkClick r:id="rId9"/>
              </a:rPr>
              <a:t>ittakes30.wordpress.com/2011/08/11/sequencing-the-immune-response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</a:t>
            </a:r>
          </a:p>
          <a:p>
            <a:pPr>
              <a:defRPr/>
            </a:pPr>
            <a:r>
              <a:rPr lang="en-US" sz="1200" dirty="0" smtClean="0"/>
              <a:t>8) </a:t>
            </a:r>
            <a:r>
              <a:rPr lang="en-US" sz="1200" dirty="0">
                <a:hlinkClick r:id="rId10"/>
              </a:rPr>
              <a:t>http://fcsanahuac.com/category/temas-selectos-de-ciencias-de-la-salud</a:t>
            </a:r>
            <a:r>
              <a:rPr lang="en-US" sz="1200" dirty="0" smtClean="0">
                <a:hlinkClick r:id="rId10"/>
              </a:rPr>
              <a:t>/</a:t>
            </a:r>
            <a:r>
              <a:rPr lang="en-US" sz="1200" dirty="0" smtClean="0"/>
              <a:t> </a:t>
            </a:r>
          </a:p>
          <a:p>
            <a:pPr>
              <a:defRPr/>
            </a:pPr>
            <a:r>
              <a:rPr lang="en-US" sz="1200" dirty="0" smtClean="0"/>
              <a:t>9</a:t>
            </a:r>
            <a:r>
              <a:rPr lang="en-US" sz="1200" dirty="0"/>
              <a:t>)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pixshark.com/bone-marrow-transplant-needle.htm</a:t>
            </a:r>
            <a:r>
              <a:rPr lang="en-US" sz="1200" dirty="0" smtClean="0"/>
              <a:t> </a:t>
            </a:r>
          </a:p>
          <a:p>
            <a:pPr>
              <a:defRPr/>
            </a:pPr>
            <a:r>
              <a:rPr lang="en-US" sz="1200" dirty="0" smtClean="0"/>
              <a:t>10</a:t>
            </a:r>
            <a:r>
              <a:rPr lang="en-US" sz="1200" dirty="0"/>
              <a:t>) </a:t>
            </a:r>
            <a:r>
              <a:rPr lang="en-US" sz="1200" dirty="0">
                <a:hlinkClick r:id="rId12"/>
              </a:rPr>
              <a:t>http://medicareunder65.com/esrd-and-medicare/medicare-for-kidney-transplant-recipients/immunosuppressive-drug-therapy</a:t>
            </a:r>
            <a:r>
              <a:rPr lang="en-US" sz="1200" dirty="0" smtClean="0">
                <a:hlinkClick r:id="rId12"/>
              </a:rPr>
              <a:t>/</a:t>
            </a:r>
            <a:r>
              <a:rPr lang="en-US" sz="1200" dirty="0" smtClean="0"/>
              <a:t> </a:t>
            </a:r>
          </a:p>
          <a:p>
            <a:pPr>
              <a:defRPr/>
            </a:pPr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35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185" y="2637430"/>
            <a:ext cx="65907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QUESTIONS??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74"/>
            <a:ext cx="9143999" cy="98047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Mutations in RAG1 causes </a:t>
            </a:r>
            <a:r>
              <a:rPr lang="en-US" sz="3600" dirty="0" smtClean="0">
                <a:solidFill>
                  <a:srgbClr val="0000FF"/>
                </a:solidFill>
              </a:rPr>
              <a:t>Omenn </a:t>
            </a:r>
            <a:r>
              <a:rPr lang="en-US" sz="3600" dirty="0" smtClean="0">
                <a:solidFill>
                  <a:srgbClr val="0000FF"/>
                </a:solidFill>
              </a:rPr>
              <a:t>Syndrome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99697" y="1412691"/>
            <a:ext cx="7210865" cy="1197641"/>
            <a:chOff x="1093173" y="5220853"/>
            <a:chExt cx="7210865" cy="1197641"/>
          </a:xfrm>
        </p:grpSpPr>
        <p:grpSp>
          <p:nvGrpSpPr>
            <p:cNvPr id="19" name="Group 18"/>
            <p:cNvGrpSpPr/>
            <p:nvPr/>
          </p:nvGrpSpPr>
          <p:grpSpPr>
            <a:xfrm>
              <a:off x="1093173" y="5220853"/>
              <a:ext cx="7210865" cy="1197641"/>
              <a:chOff x="1319285" y="1207846"/>
              <a:chExt cx="6286084" cy="72502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319285" y="1211451"/>
                <a:ext cx="6286084" cy="72141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511671" y="1207846"/>
                <a:ext cx="297232" cy="72185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075572" y="1211451"/>
                <a:ext cx="436099" cy="72141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808903" y="1211451"/>
                <a:ext cx="450166" cy="707808"/>
              </a:xfrm>
              <a:prstGeom prst="round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66059" y="5739807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1044 AA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956953" y="5638236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RING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448435" y="5618460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ZnF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852926" y="5603226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NBD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6748" y="3562739"/>
            <a:ext cx="295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Cellular Compartment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18048" y="3562739"/>
            <a:ext cx="23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Biological Process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66193" y="3562739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Molecular Function</a:t>
            </a:r>
          </a:p>
        </p:txBody>
      </p:sp>
      <p:pic>
        <p:nvPicPr>
          <p:cNvPr id="1026" name="Picture 2" descr="http://micro.magnet.fsu.edu/cells/nucleus/images/nucleus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8" y="4191718"/>
            <a:ext cx="2895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ryst.bbk.ac.uk/PPS2/projects/jennings/dna_com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78" y="4191718"/>
            <a:ext cx="2876631" cy="21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8393" b="23549"/>
          <a:stretch/>
        </p:blipFill>
        <p:spPr bwMode="auto">
          <a:xfrm>
            <a:off x="6175631" y="4813113"/>
            <a:ext cx="2916803" cy="9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24" y="1737823"/>
            <a:ext cx="110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RAG1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2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74"/>
            <a:ext cx="9143999" cy="98047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Mutations in RAG1 causes </a:t>
            </a:r>
            <a:r>
              <a:rPr lang="en-US" sz="3600" dirty="0" smtClean="0">
                <a:solidFill>
                  <a:srgbClr val="0000FF"/>
                </a:solidFill>
              </a:rPr>
              <a:t>Omenn </a:t>
            </a:r>
            <a:r>
              <a:rPr lang="en-US" sz="3600" dirty="0" smtClean="0">
                <a:solidFill>
                  <a:srgbClr val="0000FF"/>
                </a:solidFill>
              </a:rPr>
              <a:t>Syndrome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99697" y="1412691"/>
            <a:ext cx="7210865" cy="1197641"/>
            <a:chOff x="1093173" y="5220853"/>
            <a:chExt cx="7210865" cy="1197641"/>
          </a:xfrm>
        </p:grpSpPr>
        <p:grpSp>
          <p:nvGrpSpPr>
            <p:cNvPr id="19" name="Group 18"/>
            <p:cNvGrpSpPr/>
            <p:nvPr/>
          </p:nvGrpSpPr>
          <p:grpSpPr>
            <a:xfrm>
              <a:off x="1093173" y="5220853"/>
              <a:ext cx="7210865" cy="1197641"/>
              <a:chOff x="1319285" y="1207846"/>
              <a:chExt cx="6286084" cy="72502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319285" y="1211451"/>
                <a:ext cx="6286084" cy="721417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511671" y="1207846"/>
                <a:ext cx="297232" cy="72185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075572" y="1211451"/>
                <a:ext cx="436099" cy="72141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808903" y="1211451"/>
                <a:ext cx="450166" cy="707808"/>
              </a:xfrm>
              <a:prstGeom prst="round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66059" y="5739807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1044 AA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956953" y="5638236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RING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448435" y="5618460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ZnF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852926" y="5603226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NBD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6748" y="3562739"/>
            <a:ext cx="295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Cellular Compartment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18048" y="3562739"/>
            <a:ext cx="23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Biological Process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66193" y="3562739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Molecular Function</a:t>
            </a:r>
          </a:p>
        </p:txBody>
      </p:sp>
      <p:pic>
        <p:nvPicPr>
          <p:cNvPr id="1026" name="Picture 2" descr="http://micro.magnet.fsu.edu/cells/nucleus/images/nucleus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8" y="4191718"/>
            <a:ext cx="2895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ryst.bbk.ac.uk/PPS2/projects/jennings/dna_com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78" y="4191718"/>
            <a:ext cx="2876631" cy="21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8393" b="23549"/>
          <a:stretch/>
        </p:blipFill>
        <p:spPr bwMode="auto">
          <a:xfrm>
            <a:off x="6175631" y="4813113"/>
            <a:ext cx="2916803" cy="9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24" y="1737823"/>
            <a:ext cx="110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RAG1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4085096" y="1305072"/>
            <a:ext cx="633046" cy="144164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753" y="141415"/>
            <a:ext cx="789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How well conserved is </a:t>
            </a:r>
            <a:r>
              <a:rPr lang="en-US" sz="4800" b="1" dirty="0" smtClean="0">
                <a:latin typeface="+mj-lt"/>
              </a:rPr>
              <a:t>RAG1</a:t>
            </a:r>
            <a:r>
              <a:rPr lang="en-US" sz="4800" dirty="0" smtClean="0">
                <a:latin typeface="+mj-lt"/>
              </a:rPr>
              <a:t>?</a:t>
            </a:r>
            <a:endParaRPr lang="en-US" sz="4800" dirty="0">
              <a:latin typeface="+mj-lt"/>
            </a:endParaRPr>
          </a:p>
        </p:txBody>
      </p:sp>
      <p:pic>
        <p:nvPicPr>
          <p:cNvPr id="5" name="Picture 2" descr="https://c2.staticflickr.com/4/3236/3047437413_2d592f11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2" y="2218516"/>
            <a:ext cx="753581" cy="903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tencil hum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5" b="53522"/>
          <a:stretch/>
        </p:blipFill>
        <p:spPr bwMode="auto">
          <a:xfrm>
            <a:off x="248698" y="1226169"/>
            <a:ext cx="771565" cy="986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wmishops.com/magento/media/catalog/product/cache/29/image/300x/17f82f742ffe127f42dca9de82fb58b1/m/o/mouse_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4" y="3177954"/>
            <a:ext cx="524301" cy="669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s-media-cache-ak0.pinimg.com/originals/fd/c8/9f/fdc89f34a5211bfb5b3a4346f132ae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1" y="5792157"/>
            <a:ext cx="1094623" cy="814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3.volusion.com/atke2.9hyu2/v/vspfiles/photos/StenLizard-2.jpg?13719328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" y="4847318"/>
            <a:ext cx="896862" cy="92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e2/e5/62/e2e562ebde15c05c9f353ddf43e411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8" y="3946795"/>
            <a:ext cx="791375" cy="79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1774" y="2410234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99%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92737" y="416711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76%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92736" y="600849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59%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92738" y="5081244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75%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51774" y="331780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90%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02902" y="444616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1319285" y="1350117"/>
            <a:ext cx="6286084" cy="725022"/>
            <a:chOff x="1319285" y="1207846"/>
            <a:chExt cx="6286084" cy="725022"/>
          </a:xfrm>
        </p:grpSpPr>
        <p:sp>
          <p:nvSpPr>
            <p:cNvPr id="10" name="Rounded Rectangle 9"/>
            <p:cNvSpPr/>
            <p:nvPr/>
          </p:nvSpPr>
          <p:spPr>
            <a:xfrm>
              <a:off x="1319285" y="1211451"/>
              <a:ext cx="6286084" cy="72141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11671" y="1207846"/>
              <a:ext cx="297232" cy="72185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75572" y="1211451"/>
              <a:ext cx="436099" cy="72141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808903" y="1211451"/>
              <a:ext cx="450166" cy="707808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319285" y="2266329"/>
            <a:ext cx="6286084" cy="7214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560587" y="2252720"/>
            <a:ext cx="199366" cy="721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075572" y="2266329"/>
            <a:ext cx="436099" cy="7214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3808903" y="2266329"/>
            <a:ext cx="450166" cy="70780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1319285" y="3187934"/>
            <a:ext cx="6286084" cy="7214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3518386" y="3174325"/>
            <a:ext cx="290517" cy="721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3068220" y="3172885"/>
            <a:ext cx="436099" cy="7214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3808903" y="3187934"/>
            <a:ext cx="450166" cy="70780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319285" y="4036083"/>
            <a:ext cx="6286084" cy="7214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564300" y="4036228"/>
            <a:ext cx="199366" cy="721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2981877" y="4021034"/>
            <a:ext cx="552405" cy="7214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3834580" y="4030404"/>
            <a:ext cx="450166" cy="70780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1319285" y="4922822"/>
            <a:ext cx="6286084" cy="7214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3459723" y="4922894"/>
            <a:ext cx="290517" cy="721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2969354" y="4921341"/>
            <a:ext cx="436099" cy="7214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3838652" y="4936431"/>
            <a:ext cx="450166" cy="70780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1319285" y="5885427"/>
            <a:ext cx="6286084" cy="7214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3082299" y="5883946"/>
            <a:ext cx="323154" cy="7214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20347" y="5885427"/>
            <a:ext cx="450166" cy="70780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70959" y="152976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1044 AA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470960" y="248959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1044 AA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472171" y="336241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1040 AA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472171" y="421212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1041 AA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472172" y="510566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1046 AA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472173" y="605466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1057 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77978_ori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534" r="1739" b="3620"/>
          <a:stretch/>
        </p:blipFill>
        <p:spPr>
          <a:xfrm>
            <a:off x="117953" y="982638"/>
            <a:ext cx="8364554" cy="543180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7" y="-1082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RAG1</a:t>
            </a:r>
            <a:r>
              <a:rPr lang="en-US" sz="5400" dirty="0"/>
              <a:t> </a:t>
            </a:r>
            <a:r>
              <a:rPr lang="en-US" sz="6600" dirty="0" smtClean="0"/>
              <a:t>across species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377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77978_ori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534" r="1739" b="3620"/>
          <a:stretch/>
        </p:blipFill>
        <p:spPr>
          <a:xfrm>
            <a:off x="117953" y="982638"/>
            <a:ext cx="8364554" cy="543180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7" y="-1082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RAG1</a:t>
            </a:r>
            <a:r>
              <a:rPr lang="en-US" sz="5400" dirty="0"/>
              <a:t> </a:t>
            </a:r>
            <a:r>
              <a:rPr lang="en-US" sz="6600" dirty="0" smtClean="0"/>
              <a:t>across species</a:t>
            </a:r>
            <a:endParaRPr lang="en-US" sz="6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820168" y="3275463"/>
            <a:ext cx="900751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700962" y="1694597"/>
            <a:ext cx="900751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9" y="131303"/>
            <a:ext cx="8679124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RAG1 functions in DNA recombination</a:t>
            </a:r>
            <a:endParaRPr lang="en-US" sz="4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55343"/>
            <a:ext cx="9048465" cy="5779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6634" y="2263199"/>
            <a:ext cx="10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  RAG1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75525" y="2494032"/>
            <a:ext cx="834421" cy="0"/>
          </a:xfrm>
          <a:prstGeom prst="straightConnector1">
            <a:avLst/>
          </a:prstGeom>
          <a:ln w="57150">
            <a:solidFill>
              <a:srgbClr val="FF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800104" y="2494032"/>
            <a:ext cx="712068" cy="1"/>
          </a:xfrm>
          <a:prstGeom prst="straightConnector1">
            <a:avLst/>
          </a:prstGeom>
          <a:ln w="57150">
            <a:solidFill>
              <a:srgbClr val="FF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640" y="5153891"/>
            <a:ext cx="4001532" cy="486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009" y="5025227"/>
            <a:ext cx="42271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RAG1 activates VDJ recombination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t="18393" r="53452" b="23549"/>
          <a:stretch/>
        </p:blipFill>
        <p:spPr bwMode="auto">
          <a:xfrm>
            <a:off x="4867" y="2380042"/>
            <a:ext cx="3521122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 rot="19461571">
            <a:off x="3217761" y="3089644"/>
            <a:ext cx="1137830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8" t="18098" r="31226" b="23844"/>
          <a:stretch/>
        </p:blipFill>
        <p:spPr bwMode="auto">
          <a:xfrm>
            <a:off x="4043071" y="1066618"/>
            <a:ext cx="1610436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0" t="18393" r="31344" b="23549"/>
          <a:stretch/>
        </p:blipFill>
        <p:spPr bwMode="auto">
          <a:xfrm>
            <a:off x="4087929" y="4178952"/>
            <a:ext cx="1534738" cy="26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 rot="2162407">
            <a:off x="3168916" y="4736451"/>
            <a:ext cx="1015531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29" y="2161920"/>
            <a:ext cx="2327851" cy="1331735"/>
          </a:xfrm>
          <a:prstGeom prst="rect">
            <a:avLst/>
          </a:prstGeom>
        </p:spPr>
      </p:pic>
      <p:pic>
        <p:nvPicPr>
          <p:cNvPr id="12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>
            <a:off x="10684435" y="12432302"/>
            <a:ext cx="263760" cy="1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ugarbeetfestival.com/blog/wp-content/uploads/2014/05/smiling-bab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29" y="4359472"/>
            <a:ext cx="2327851" cy="23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>
            <a:off x="5642511" y="2600049"/>
            <a:ext cx="689636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nfs.unipv.it/nfs/minf/dispense/immunology/lectures/files/images/bcell_developm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51940" r="46257" b="37376"/>
          <a:stretch/>
        </p:blipFill>
        <p:spPr bwMode="auto">
          <a:xfrm>
            <a:off x="5702230" y="5809616"/>
            <a:ext cx="689636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rofessionalresumewriters.net/wp-content/uploads/2014/07/Dan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71" y="2621668"/>
            <a:ext cx="566235" cy="4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8170" y="2858899"/>
            <a:ext cx="99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RAG1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52" y="119466"/>
            <a:ext cx="91441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How do organisms regulate autoimmunity?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56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4700</TotalTime>
  <Words>458</Words>
  <Application>Microsoft Office PowerPoint</Application>
  <PresentationFormat>On-screen Show (4:3)</PresentationFormat>
  <Paragraphs>115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Omenn Syndrome and RAG1</vt:lpstr>
      <vt:lpstr>What is Omenn Syndrome?</vt:lpstr>
      <vt:lpstr>Mutations in RAG1 causes Omenn Syndrome</vt:lpstr>
      <vt:lpstr>Mutations in RAG1 causes Omenn Syndrome</vt:lpstr>
      <vt:lpstr>PowerPoint Presentation</vt:lpstr>
      <vt:lpstr>RAG1 across species</vt:lpstr>
      <vt:lpstr>RAG1 across species</vt:lpstr>
      <vt:lpstr>RAG1 functions in DNA recombination</vt:lpstr>
      <vt:lpstr>PowerPoint Presentation</vt:lpstr>
      <vt:lpstr>How do organisms regulate autoimmunity?</vt:lpstr>
      <vt:lpstr>RAG1 interacts with AIRE in immune cell development</vt:lpstr>
      <vt:lpstr>Goal: To explore how AIRE and RAG1 contribute to immune cell development</vt:lpstr>
      <vt:lpstr>Aim 1: Determine changes in gene expression in RAG1 and AIRE double mutants</vt:lpstr>
      <vt:lpstr>PowerPoint Presentation</vt:lpstr>
      <vt:lpstr>Aim 2: Identify conserved phosphorylation sites in AIRE</vt:lpstr>
      <vt:lpstr>Aim 2: Identify conserved phosphorylation sites in AIRE</vt:lpstr>
      <vt:lpstr>Aim 2: AIRE has multiple conserved phosphorylation sites in its DNA binding domain</vt:lpstr>
      <vt:lpstr>Aim 3: ID shared interacting proteins between AIRE and RAG1 important to immune cell development</vt:lpstr>
      <vt:lpstr>PowerPoint Presentation</vt:lpstr>
      <vt:lpstr>Future Directions</vt:lpstr>
      <vt:lpstr>References</vt:lpstr>
      <vt:lpstr>PowerPoint Presentation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Omenn Syndrome and RAG1</dc:title>
  <dc:creator>MOEHN, NICHOLAS R</dc:creator>
  <cp:lastModifiedBy>Nicholas Moehn</cp:lastModifiedBy>
  <cp:revision>112</cp:revision>
  <dcterms:created xsi:type="dcterms:W3CDTF">2015-03-12T21:13:16Z</dcterms:created>
  <dcterms:modified xsi:type="dcterms:W3CDTF">2015-05-05T17:51:00Z</dcterms:modified>
</cp:coreProperties>
</file>