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56" r:id="rId2"/>
    <p:sldId id="292" r:id="rId3"/>
    <p:sldId id="257" r:id="rId4"/>
    <p:sldId id="296" r:id="rId5"/>
    <p:sldId id="276" r:id="rId6"/>
    <p:sldId id="277" r:id="rId7"/>
    <p:sldId id="297" r:id="rId8"/>
    <p:sldId id="283" r:id="rId9"/>
    <p:sldId id="298" r:id="rId10"/>
    <p:sldId id="299" r:id="rId11"/>
    <p:sldId id="294" r:id="rId12"/>
    <p:sldId id="295" r:id="rId13"/>
    <p:sldId id="284" r:id="rId14"/>
    <p:sldId id="285" r:id="rId15"/>
    <p:sldId id="286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66"/>
    <a:srgbClr val="3930E8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045" autoAdjust="0"/>
  </p:normalViewPr>
  <p:slideViewPr>
    <p:cSldViewPr snapToGrid="0">
      <p:cViewPr varScale="1">
        <p:scale>
          <a:sx n="68" d="100"/>
          <a:sy n="68" d="100"/>
        </p:scale>
        <p:origin x="1428" y="60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F6F30-D5BF-4179-870F-1611F2BBCD8A}" type="datetimeFigureOut">
              <a:rPr lang="en-US"/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5847E-E1E7-4110-96BD-30C480232D4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3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02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55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17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0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it more informative? Perhaps you could highlight/box the primate clade to show that the protein is very conserved among humans and primates, and mention what this implies for</a:t>
            </a:r>
            <a:r>
              <a:rPr lang="en-US" baseline="0" dirty="0" smtClean="0"/>
              <a:t>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11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http://www.cell.com/abstract/S0092-8674(09)01616-X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http://course1.winona.edu/kbates/Immunology/chapter7-09_000.htm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6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Hypothesis could be a</a:t>
            </a:r>
            <a:r>
              <a:rPr lang="en-US" baseline="0" dirty="0" smtClean="0"/>
              <a:t> little less wordy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19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847E-E1E7-4110-96BD-30C480232D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0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5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6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7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7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7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3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2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7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3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9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689A-A744-4DC9-BDBC-89CB919A11C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8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5689A-A744-4DC9-BDBC-89CB919A11C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CFD1-B027-4FC3-8D32-26939DE62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6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139" y="3602127"/>
            <a:ext cx="5410861" cy="2102152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Omenn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Syndrome and RAG1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8878" y="1168136"/>
            <a:ext cx="2557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Nicholas </a:t>
            </a:r>
            <a:r>
              <a:rPr lang="en-US" sz="2800" dirty="0" err="1" smtClean="0">
                <a:solidFill>
                  <a:srgbClr val="FFFFFF"/>
                </a:solidFill>
              </a:rPr>
              <a:t>Moehn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6431" y="6304400"/>
            <a:ext cx="36112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Photo from: http</a:t>
            </a:r>
            <a:r>
              <a:rPr lang="en-US" sz="800" dirty="0">
                <a:solidFill>
                  <a:schemeClr val="bg1"/>
                </a:solidFill>
              </a:rPr>
              <a:t>://beyondessential.com/healthy-immune-system/</a:t>
            </a:r>
          </a:p>
        </p:txBody>
      </p:sp>
    </p:spTree>
    <p:extLst>
      <p:ext uri="{BB962C8B-B14F-4D97-AF65-F5344CB8AC3E}">
        <p14:creationId xmlns:p14="http://schemas.microsoft.com/office/powerpoint/2010/main" val="38744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66" y="194966"/>
            <a:ext cx="7886700" cy="840682"/>
          </a:xfrm>
        </p:spPr>
        <p:txBody>
          <a:bodyPr/>
          <a:lstStyle/>
          <a:p>
            <a:r>
              <a:rPr lang="en-US" dirty="0"/>
              <a:t>Approach: </a:t>
            </a:r>
            <a:r>
              <a:rPr lang="en-US" dirty="0" err="1"/>
              <a:t>RNAseq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42791" y="5748075"/>
            <a:ext cx="12151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Screen Shot 2015-03-26 at 4.33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7" y="1174859"/>
            <a:ext cx="8604830" cy="45716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66776" y="5536406"/>
            <a:ext cx="59441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http://fcsanahuac.com/category/temas-selectos-de-ciencias-de-la-salud/</a:t>
            </a:r>
          </a:p>
        </p:txBody>
      </p:sp>
    </p:spTree>
    <p:extLst>
      <p:ext uri="{BB962C8B-B14F-4D97-AF65-F5344CB8AC3E}">
        <p14:creationId xmlns:p14="http://schemas.microsoft.com/office/powerpoint/2010/main" val="14949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58" y="162166"/>
            <a:ext cx="8220373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Aim 2: Identify mutations that would cause autoimmune symptoms</a:t>
            </a:r>
            <a:endParaRPr lang="en-US" sz="3600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77" y="2429978"/>
            <a:ext cx="7217143" cy="1634652"/>
          </a:xfrm>
        </p:spPr>
      </p:pic>
      <p:sp>
        <p:nvSpPr>
          <p:cNvPr id="9" name="TextBox 8"/>
          <p:cNvSpPr txBox="1"/>
          <p:nvPr/>
        </p:nvSpPr>
        <p:spPr>
          <a:xfrm>
            <a:off x="490954" y="3064005"/>
            <a:ext cx="880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RAG1</a:t>
            </a:r>
            <a:endParaRPr lang="en-US" dirty="0"/>
          </a:p>
        </p:txBody>
      </p:sp>
      <p:pic>
        <p:nvPicPr>
          <p:cNvPr id="12" name="Picture 11" descr="AI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16717" b="75626"/>
          <a:stretch/>
        </p:blipFill>
        <p:spPr>
          <a:xfrm>
            <a:off x="1709677" y="4512623"/>
            <a:ext cx="6951895" cy="14131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6158" y="5101946"/>
            <a:ext cx="7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AIRE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70939" y="2606467"/>
            <a:ext cx="583072" cy="1324598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07" y="105335"/>
            <a:ext cx="7886700" cy="1325563"/>
          </a:xfrm>
        </p:spPr>
        <p:txBody>
          <a:bodyPr/>
          <a:lstStyle/>
          <a:p>
            <a:r>
              <a:rPr lang="en-US" dirty="0" smtClean="0"/>
              <a:t>Approach: Next Gen Sequencing</a:t>
            </a:r>
            <a:endParaRPr lang="en-US" dirty="0"/>
          </a:p>
        </p:txBody>
      </p:sp>
      <p:pic>
        <p:nvPicPr>
          <p:cNvPr id="6" name="Picture 5" descr="Screen Shot 2015-04-16 at 3.53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2" y="1220732"/>
            <a:ext cx="8148044" cy="530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652" y="200724"/>
            <a:ext cx="83341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Aim 3: Demonstrate </a:t>
            </a:r>
            <a:r>
              <a:rPr lang="en-US" dirty="0"/>
              <a:t>that deficiency in RAG1 and AIRE is </a:t>
            </a:r>
            <a:r>
              <a:rPr lang="en-US" dirty="0" smtClean="0"/>
              <a:t>sufficient to cause OS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36076" y="2160516"/>
            <a:ext cx="1531774" cy="798736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42242" y="3556850"/>
            <a:ext cx="1531774" cy="798736"/>
          </a:xfrm>
          <a:prstGeom prst="roundRect">
            <a:avLst/>
          </a:prstGeom>
          <a:solidFill>
            <a:srgbClr val="FF66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RAG1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28714" y="2356926"/>
            <a:ext cx="63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AIRE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424476" y="2317644"/>
            <a:ext cx="2415489" cy="458291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3895792" y="1872448"/>
            <a:ext cx="1394306" cy="136177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18565" y="2356926"/>
            <a:ext cx="196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Immunodeficiency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430765" y="3713977"/>
            <a:ext cx="2415489" cy="458291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3902081" y="3268781"/>
            <a:ext cx="1394306" cy="136177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10036" y="3758456"/>
            <a:ext cx="158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SCID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55104" y="5180509"/>
            <a:ext cx="1531774" cy="798736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5482" y="5376919"/>
            <a:ext cx="67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728915" y="5175781"/>
            <a:ext cx="1531774" cy="798736"/>
          </a:xfrm>
          <a:prstGeom prst="roundRect">
            <a:avLst/>
          </a:prstGeom>
          <a:solidFill>
            <a:srgbClr val="FF66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RAG1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3437055" y="5332908"/>
            <a:ext cx="2415489" cy="458291"/>
          </a:xfrm>
          <a:prstGeom prst="rightArrow">
            <a:avLst/>
          </a:prstGeom>
          <a:solidFill>
            <a:srgbClr val="3930E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3908372" y="4887712"/>
            <a:ext cx="1394306" cy="136177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flipH="1">
            <a:off x="6318565" y="5376919"/>
            <a:ext cx="244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3930E8"/>
                </a:solidFill>
              </a:rPr>
              <a:t>Omenn</a:t>
            </a:r>
            <a:r>
              <a:rPr lang="en-US" b="1" dirty="0" smtClean="0">
                <a:solidFill>
                  <a:srgbClr val="3930E8"/>
                </a:solidFill>
              </a:rPr>
              <a:t> Syndrome?</a:t>
            </a:r>
            <a:endParaRPr lang="en-US" b="1" dirty="0">
              <a:solidFill>
                <a:srgbClr val="3930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18" y="2533907"/>
            <a:ext cx="2109794" cy="1865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 Crispr-Cas9 to create mutants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8" y="2486258"/>
            <a:ext cx="2109794" cy="18651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7059" y="3315233"/>
            <a:ext cx="124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Crispr-Cas9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 descr="imgres-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16"/>
          <a:stretch/>
        </p:blipFill>
        <p:spPr>
          <a:xfrm>
            <a:off x="4276990" y="3359723"/>
            <a:ext cx="234296" cy="317473"/>
          </a:xfrm>
          <a:prstGeom prst="rect">
            <a:avLst/>
          </a:prstGeom>
        </p:spPr>
      </p:pic>
      <p:pic>
        <p:nvPicPr>
          <p:cNvPr id="37" name="Picture 36" descr="Fluorescence_Assisted_Cell_Sorting_(FACS)_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76" y="2242859"/>
            <a:ext cx="2282785" cy="3417113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>
            <a:off x="2111097" y="3831624"/>
            <a:ext cx="1178288" cy="261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239848" y="3630485"/>
            <a:ext cx="1178288" cy="261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500276" y="5678442"/>
            <a:ext cx="2282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http://de.wikipedia.org/wiki/Durchflusszytometrie</a:t>
            </a:r>
          </a:p>
        </p:txBody>
      </p:sp>
      <p:sp>
        <p:nvSpPr>
          <p:cNvPr id="5" name="Rectangle 4"/>
          <p:cNvSpPr/>
          <p:nvPr/>
        </p:nvSpPr>
        <p:spPr>
          <a:xfrm>
            <a:off x="8424672" y="4194048"/>
            <a:ext cx="560832" cy="890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 Quantitative proteomics and cell counting </a:t>
            </a:r>
            <a:endParaRPr lang="en-US" dirty="0"/>
          </a:p>
        </p:txBody>
      </p:sp>
      <p:pic>
        <p:nvPicPr>
          <p:cNvPr id="4" name="Picture 3" descr="Fluorescence_Assisted_Cell_Sorting_(FACS)_B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9"/>
          <a:stretch/>
        </p:blipFill>
        <p:spPr>
          <a:xfrm>
            <a:off x="318753" y="2024760"/>
            <a:ext cx="2915519" cy="38937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358119" y="2723560"/>
            <a:ext cx="1580869" cy="94277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64409" y="4682936"/>
            <a:ext cx="1604036" cy="7249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meth0808-741-I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54" y="3971648"/>
            <a:ext cx="2361561" cy="28863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72279" y="2077230"/>
            <a:ext cx="2235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Cell counts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673440" y="4237928"/>
            <a:ext cx="560832" cy="890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advantage of the knowledge of AIRE mutation to try to develop a new treatment for patients with </a:t>
            </a:r>
            <a:r>
              <a:rPr lang="en-US" dirty="0" err="1" smtClean="0"/>
              <a:t>Omenn</a:t>
            </a:r>
            <a:r>
              <a:rPr lang="en-US" dirty="0" smtClean="0"/>
              <a:t> syndrome</a:t>
            </a:r>
          </a:p>
          <a:p>
            <a:endParaRPr lang="en-US" dirty="0"/>
          </a:p>
          <a:p>
            <a:r>
              <a:rPr lang="en-US" dirty="0" smtClean="0"/>
              <a:t>To apply knowledge of </a:t>
            </a:r>
            <a:r>
              <a:rPr lang="en-US" dirty="0" err="1" smtClean="0"/>
              <a:t>Omenn</a:t>
            </a:r>
            <a:r>
              <a:rPr lang="en-US" dirty="0" smtClean="0"/>
              <a:t> syndrome to other SCIDs, </a:t>
            </a:r>
            <a:r>
              <a:rPr lang="en-US" dirty="0" err="1" smtClean="0"/>
              <a:t>immunodeficiencies</a:t>
            </a:r>
            <a:r>
              <a:rPr lang="en-US" dirty="0" smtClean="0"/>
              <a:t>, and autoimmune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937" y="171671"/>
            <a:ext cx="7886700" cy="1097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What is </a:t>
            </a:r>
            <a:r>
              <a:rPr lang="en-US" sz="6000" dirty="0" err="1">
                <a:solidFill>
                  <a:srgbClr val="0000FF"/>
                </a:solidFill>
              </a:rPr>
              <a:t>Omenn</a:t>
            </a:r>
            <a:r>
              <a:rPr lang="en-US" sz="6000" dirty="0">
                <a:solidFill>
                  <a:srgbClr val="0000FF"/>
                </a:solidFill>
              </a:rPr>
              <a:t> Syndrome</a:t>
            </a:r>
            <a:r>
              <a:rPr lang="en-US" sz="6000" dirty="0"/>
              <a:t>?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42" y="2444118"/>
            <a:ext cx="4102181" cy="2346807"/>
          </a:xfrm>
        </p:spPr>
      </p:pic>
      <p:pic>
        <p:nvPicPr>
          <p:cNvPr id="6" name="Picture 2" descr="http://showyourhope.files.wordpress.com/2012/11/cold.jpg?w=5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7" y="1483821"/>
            <a:ext cx="3346186" cy="451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09233" y="6256275"/>
            <a:ext cx="2710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http://showyourhope.com/2012/11/04/</a:t>
            </a:r>
          </a:p>
        </p:txBody>
      </p:sp>
      <p:sp>
        <p:nvSpPr>
          <p:cNvPr id="9" name="Rectangle 8"/>
          <p:cNvSpPr/>
          <p:nvPr/>
        </p:nvSpPr>
        <p:spPr>
          <a:xfrm>
            <a:off x="732407" y="6211669"/>
            <a:ext cx="3723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http://en.wikipedia.org/wiki</a:t>
            </a:r>
            <a:r>
              <a:rPr lang="en-US" sz="1200" dirty="0" smtClean="0"/>
              <a:t>/</a:t>
            </a:r>
            <a:r>
              <a:rPr lang="en-US" sz="1200" dirty="0" err="1" smtClean="0"/>
              <a:t>Omenn_syndrome</a:t>
            </a:r>
            <a:r>
              <a:rPr lang="en-US" sz="1200" dirty="0" err="1"/>
              <a:t>#mediaviewer</a:t>
            </a:r>
            <a:r>
              <a:rPr lang="en-US" sz="1200" dirty="0"/>
              <a:t>/File:Omenn_syndrome.png</a:t>
            </a:r>
          </a:p>
        </p:txBody>
      </p:sp>
    </p:spTree>
    <p:extLst>
      <p:ext uri="{BB962C8B-B14F-4D97-AF65-F5344CB8AC3E}">
        <p14:creationId xmlns:p14="http://schemas.microsoft.com/office/powerpoint/2010/main" val="40174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474"/>
            <a:ext cx="9143999" cy="980473"/>
          </a:xfrm>
        </p:spPr>
        <p:txBody>
          <a:bodyPr>
            <a:normAutofit/>
          </a:bodyPr>
          <a:lstStyle/>
          <a:p>
            <a:pPr algn="ctr"/>
            <a:r>
              <a:rPr lang="en-US" sz="5200" dirty="0" smtClean="0"/>
              <a:t>What causes </a:t>
            </a:r>
            <a:r>
              <a:rPr lang="en-US" sz="5200" dirty="0" err="1" smtClean="0">
                <a:solidFill>
                  <a:srgbClr val="0000FF"/>
                </a:solidFill>
              </a:rPr>
              <a:t>Omenn</a:t>
            </a:r>
            <a:r>
              <a:rPr lang="en-US" sz="5200" dirty="0" smtClean="0">
                <a:solidFill>
                  <a:srgbClr val="0000FF"/>
                </a:solidFill>
              </a:rPr>
              <a:t> Syndrome</a:t>
            </a:r>
            <a:r>
              <a:rPr lang="en-US" sz="5200" dirty="0" smtClean="0"/>
              <a:t>?</a:t>
            </a:r>
            <a:endParaRPr lang="en-US" sz="5200" dirty="0"/>
          </a:p>
        </p:txBody>
      </p:sp>
      <p:grpSp>
        <p:nvGrpSpPr>
          <p:cNvPr id="5" name="Group 4"/>
          <p:cNvGrpSpPr/>
          <p:nvPr/>
        </p:nvGrpSpPr>
        <p:grpSpPr>
          <a:xfrm>
            <a:off x="352078" y="1141598"/>
            <a:ext cx="3337560" cy="3478475"/>
            <a:chOff x="352078" y="1141598"/>
            <a:chExt cx="3337560" cy="34784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4920" r="4978"/>
            <a:stretch/>
          </p:blipFill>
          <p:spPr>
            <a:xfrm>
              <a:off x="352078" y="1742378"/>
              <a:ext cx="3337560" cy="287769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12007" y="1141598"/>
              <a:ext cx="13977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6600"/>
                  </a:solidFill>
                </a:rPr>
                <a:t>RAG1</a:t>
              </a:r>
              <a:endParaRPr lang="en-US" sz="4000" dirty="0">
                <a:solidFill>
                  <a:srgbClr val="FF6600"/>
                </a:solidFill>
              </a:endParaRPr>
            </a:p>
          </p:txBody>
        </p:sp>
      </p:grpSp>
      <p:pic>
        <p:nvPicPr>
          <p:cNvPr id="4" name="Picture 3" descr="Screen Shot 2015-04-16 at 3.19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90" y="5220782"/>
            <a:ext cx="7416017" cy="1596386"/>
          </a:xfrm>
          <a:prstGeom prst="rect">
            <a:avLst/>
          </a:prstGeom>
        </p:spPr>
      </p:pic>
      <p:pic>
        <p:nvPicPr>
          <p:cNvPr id="10" name="Picture 9" descr="Screen Shot 2015-04-16 at 3.29.3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1063093"/>
            <a:ext cx="4110868" cy="372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958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How does </a:t>
            </a:r>
            <a:r>
              <a:rPr lang="en-US" sz="6000" b="1" dirty="0" smtClean="0">
                <a:solidFill>
                  <a:srgbClr val="FF6600"/>
                </a:solidFill>
              </a:rPr>
              <a:t>RAG1</a:t>
            </a:r>
            <a:r>
              <a:rPr lang="en-US" sz="6000" dirty="0" smtClean="0"/>
              <a:t> work?</a:t>
            </a:r>
            <a:endParaRPr lang="en-US" sz="6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955343"/>
            <a:ext cx="9048465" cy="57797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46634" y="2263199"/>
            <a:ext cx="1028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  RAG1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75525" y="2494032"/>
            <a:ext cx="834421" cy="0"/>
          </a:xfrm>
          <a:prstGeom prst="straightConnector1">
            <a:avLst/>
          </a:prstGeom>
          <a:ln w="57150">
            <a:solidFill>
              <a:srgbClr val="FF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800104" y="2494032"/>
            <a:ext cx="712068" cy="1"/>
          </a:xfrm>
          <a:prstGeom prst="straightConnector1">
            <a:avLst/>
          </a:prstGeom>
          <a:ln w="57150">
            <a:solidFill>
              <a:srgbClr val="FF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0640" y="5153891"/>
            <a:ext cx="4001532" cy="486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5009" y="5025227"/>
            <a:ext cx="42271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RAG1 activates VDJ recombination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t="12227" b="54921"/>
          <a:stretch/>
        </p:blipFill>
        <p:spPr>
          <a:xfrm>
            <a:off x="1056753" y="1049972"/>
            <a:ext cx="7074042" cy="2103426"/>
          </a:xfrm>
        </p:spPr>
      </p:pic>
      <p:sp>
        <p:nvSpPr>
          <p:cNvPr id="2" name="TextBox 1"/>
          <p:cNvSpPr txBox="1"/>
          <p:nvPr/>
        </p:nvSpPr>
        <p:spPr>
          <a:xfrm>
            <a:off x="678753" y="141415"/>
            <a:ext cx="789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How well conserved is </a:t>
            </a:r>
            <a:r>
              <a:rPr lang="en-US" sz="4800" b="1" dirty="0" smtClean="0">
                <a:solidFill>
                  <a:srgbClr val="FF6600"/>
                </a:solidFill>
                <a:latin typeface="+mj-lt"/>
              </a:rPr>
              <a:t>RAG1</a:t>
            </a:r>
            <a:r>
              <a:rPr lang="en-US" sz="4800" dirty="0">
                <a:latin typeface="+mj-lt"/>
              </a:rPr>
              <a:t>?</a:t>
            </a:r>
          </a:p>
        </p:txBody>
      </p:sp>
      <p:pic>
        <p:nvPicPr>
          <p:cNvPr id="5" name="Picture 2" descr="https://c2.staticflickr.com/4/3236/3047437413_2d592f11b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2" y="2218516"/>
            <a:ext cx="753581" cy="90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stencil hum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65" b="53522"/>
          <a:stretch/>
        </p:blipFill>
        <p:spPr bwMode="auto">
          <a:xfrm>
            <a:off x="248698" y="1226169"/>
            <a:ext cx="771565" cy="9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wmishops.com/magento/media/catalog/product/cache/29/image/300x/17f82f742ffe127f42dca9de82fb58b1/m/o/mouse_3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4" y="3177954"/>
            <a:ext cx="524301" cy="66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s://s-media-cache-ak0.pinimg.com/originals/fd/c8/9f/fdc89f34a5211bfb5b3a4346f132ae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1" y="5792157"/>
            <a:ext cx="1094623" cy="8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dn3.volusion.com/atke2.9hyu2/v/vspfiles/photos/StenLizard-2.jpg?137193289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2" y="4847318"/>
            <a:ext cx="896862" cy="92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-media-cache-ak0.pinimg.com/originals/e2/e5/62/e2e562ebde15c05c9f353ddf43e411d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4" y="4019860"/>
            <a:ext cx="791375" cy="79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34530" y="25776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99%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33530" y="430835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76%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27459" y="60761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59%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430324" y="521843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75%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31324" y="343065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90%</a:t>
            </a:r>
            <a:endParaRPr lang="en-US" b="1" dirty="0"/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t="85522" b="-18"/>
          <a:stretch/>
        </p:blipFill>
        <p:spPr>
          <a:xfrm>
            <a:off x="1075649" y="3153398"/>
            <a:ext cx="7074042" cy="928140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t="45346" b="41040"/>
          <a:stretch/>
        </p:blipFill>
        <p:spPr>
          <a:xfrm>
            <a:off x="1056733" y="4072263"/>
            <a:ext cx="7074042" cy="871671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7" t="71907" r="-499" b="14746"/>
          <a:stretch/>
        </p:blipFill>
        <p:spPr>
          <a:xfrm>
            <a:off x="1132648" y="4884233"/>
            <a:ext cx="7074042" cy="854579"/>
          </a:xfrm>
          <a:prstGeom prst="rect">
            <a:avLst/>
          </a:prstGeom>
        </p:spPr>
      </p:pic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7" t="59227" r="-499" b="27292"/>
          <a:stretch/>
        </p:blipFill>
        <p:spPr>
          <a:xfrm>
            <a:off x="1132648" y="5811043"/>
            <a:ext cx="7074042" cy="86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53163" y="1742955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AA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976097" y="3415526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AA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953163" y="2408355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AA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976097" y="5173500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AA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965379" y="4283394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AA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976097" y="604136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56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677978_ori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8" y="1217268"/>
            <a:ext cx="8405234" cy="516580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807" y="-10829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6600"/>
                </a:solidFill>
              </a:rPr>
              <a:t>RAG1</a:t>
            </a:r>
            <a:r>
              <a:rPr lang="en-US" sz="6600" dirty="0"/>
              <a:t> </a:t>
            </a:r>
            <a:r>
              <a:rPr lang="en-US" sz="6600" dirty="0" smtClean="0"/>
              <a:t>across species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7230901" y="2856089"/>
            <a:ext cx="1069952" cy="7676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17" y="969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A possible second player?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50" y="1325563"/>
            <a:ext cx="4601650" cy="460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7" y="1325563"/>
            <a:ext cx="4053861" cy="4838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2020" y="3016333"/>
            <a:ext cx="581891" cy="4942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</a:t>
            </a:r>
            <a:r>
              <a:rPr lang="en-US" dirty="0" err="1" smtClean="0">
                <a:solidFill>
                  <a:srgbClr val="0000FF"/>
                </a:solidFill>
              </a:rPr>
              <a:t>Omenn</a:t>
            </a:r>
            <a:r>
              <a:rPr lang="en-US" dirty="0" smtClean="0">
                <a:solidFill>
                  <a:srgbClr val="0000FF"/>
                </a:solidFill>
              </a:rPr>
              <a:t> Syndrome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To explore how AIRE and RAG1 contribute to the </a:t>
            </a:r>
            <a:r>
              <a:rPr lang="en-US" dirty="0" err="1" smtClean="0"/>
              <a:t>Omenn</a:t>
            </a:r>
            <a:r>
              <a:rPr lang="en-US" dirty="0" smtClean="0"/>
              <a:t> syndrome phenotype</a:t>
            </a:r>
          </a:p>
          <a:p>
            <a:endParaRPr lang="en-US" dirty="0"/>
          </a:p>
          <a:p>
            <a:r>
              <a:rPr lang="en-US" dirty="0" smtClean="0"/>
              <a:t>Hypothesis: Mutations in RAG1, in combination with deficiency in AIRE, creates the small, </a:t>
            </a:r>
            <a:r>
              <a:rPr lang="en-US" dirty="0" err="1" smtClean="0"/>
              <a:t>oligoclonal</a:t>
            </a:r>
            <a:r>
              <a:rPr lang="en-US" dirty="0" smtClean="0"/>
              <a:t> population of self-reactive immune cells present in individuals with </a:t>
            </a:r>
            <a:r>
              <a:rPr lang="en-US" dirty="0" err="1" smtClean="0"/>
              <a:t>Omenn</a:t>
            </a:r>
            <a:r>
              <a:rPr lang="en-US" dirty="0" smtClean="0"/>
              <a:t> syndrome.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467" y="174536"/>
            <a:ext cx="8427286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Aim 1: Determine if all individuals with Omenn syndrome are deficient for AIRE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491910" y="1858432"/>
            <a:ext cx="1531774" cy="798736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115583" y="3272231"/>
            <a:ext cx="1531774" cy="798736"/>
          </a:xfrm>
          <a:prstGeom prst="roundRect">
            <a:avLst/>
          </a:prstGeom>
          <a:solidFill>
            <a:srgbClr val="FF66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RAG1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68984" y="2087789"/>
            <a:ext cx="74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AIRE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359502" y="2105572"/>
            <a:ext cx="2415489" cy="458291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2508" y="2060863"/>
            <a:ext cx="2165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Severe-combined immunodeficiency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359501" y="3496856"/>
            <a:ext cx="2415489" cy="458291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8601" y="3569425"/>
            <a:ext cx="158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SCID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524896" y="5165360"/>
            <a:ext cx="1531774" cy="798736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03266" y="5375334"/>
            <a:ext cx="95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098707" y="5160632"/>
            <a:ext cx="1531774" cy="798736"/>
          </a:xfrm>
          <a:prstGeom prst="roundRect">
            <a:avLst/>
          </a:prstGeom>
          <a:solidFill>
            <a:srgbClr val="FF66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RAG1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2408430" y="5309581"/>
            <a:ext cx="2415489" cy="458291"/>
          </a:xfrm>
          <a:prstGeom prst="rightArrow">
            <a:avLst/>
          </a:prstGeom>
          <a:solidFill>
            <a:srgbClr val="3930E8"/>
          </a:solidFill>
          <a:ln>
            <a:solidFill>
              <a:srgbClr val="3930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flipH="1">
            <a:off x="579323" y="5295009"/>
            <a:ext cx="178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3930E8"/>
                </a:solidFill>
              </a:rPr>
              <a:t>Omenn</a:t>
            </a:r>
            <a:r>
              <a:rPr lang="en-US" b="1" dirty="0" smtClean="0">
                <a:solidFill>
                  <a:srgbClr val="3930E8"/>
                </a:solidFill>
              </a:rPr>
              <a:t> Syndrome????</a:t>
            </a:r>
            <a:endParaRPr lang="en-US" b="1" dirty="0">
              <a:solidFill>
                <a:srgbClr val="3930E8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316443" y="1658049"/>
            <a:ext cx="1787069" cy="11129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13358" y="1704578"/>
            <a:ext cx="1747794" cy="11391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56670" y="3105282"/>
            <a:ext cx="1671693" cy="1139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095947" y="3149525"/>
            <a:ext cx="1551410" cy="1094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91910" y="4985318"/>
            <a:ext cx="1787069" cy="11129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531186" y="4985318"/>
            <a:ext cx="1747794" cy="11391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941294" y="5072248"/>
            <a:ext cx="1787069" cy="11129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980570" y="5072248"/>
            <a:ext cx="1747794" cy="11391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088888" y="1866707"/>
            <a:ext cx="1531774" cy="798736"/>
          </a:xfrm>
          <a:prstGeom prst="roundRect">
            <a:avLst/>
          </a:prstGeom>
          <a:solidFill>
            <a:srgbClr val="FF66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RAG1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5502803" y="3297625"/>
            <a:ext cx="1531774" cy="798736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966863" y="3459772"/>
            <a:ext cx="74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8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305</Words>
  <Application>Microsoft Office PowerPoint</Application>
  <PresentationFormat>On-screen Show (4:3)</PresentationFormat>
  <Paragraphs>74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Omenn Syndrome and RAG1</vt:lpstr>
      <vt:lpstr>What is Omenn Syndrome?</vt:lpstr>
      <vt:lpstr>What causes Omenn Syndrome?</vt:lpstr>
      <vt:lpstr>How does RAG1 work?</vt:lpstr>
      <vt:lpstr>PowerPoint Presentation</vt:lpstr>
      <vt:lpstr>RAG1 across species</vt:lpstr>
      <vt:lpstr>A possible second player?</vt:lpstr>
      <vt:lpstr>What causes Omenn Syndrome?</vt:lpstr>
      <vt:lpstr>Aim 1: Determine if all individuals with Omenn syndrome are deficient for AIRE</vt:lpstr>
      <vt:lpstr>Approach: RNAseq</vt:lpstr>
      <vt:lpstr>Aim 2: Identify mutations that would cause autoimmune symptoms</vt:lpstr>
      <vt:lpstr>Approach: Next Gen Sequencing</vt:lpstr>
      <vt:lpstr>Aim 3: Demonstrate that deficiency in RAG1 and AIRE is sufficient to cause OS</vt:lpstr>
      <vt:lpstr>Approach: Crispr-Cas9 to create mutants</vt:lpstr>
      <vt:lpstr>Approach: Quantitative proteomics and cell counting </vt:lpstr>
      <vt:lpstr>Future Directions</vt:lpstr>
    </vt:vector>
  </TitlesOfParts>
  <Company>University of Wisconsin - Madison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Omenn Syndrome and RAG1</dc:title>
  <dc:creator>MOEHN, NICHOLAS R</dc:creator>
  <cp:lastModifiedBy>Nicholas Moehn</cp:lastModifiedBy>
  <cp:revision>48</cp:revision>
  <dcterms:created xsi:type="dcterms:W3CDTF">2015-03-12T21:13:16Z</dcterms:created>
  <dcterms:modified xsi:type="dcterms:W3CDTF">2015-04-16T22:12:58Z</dcterms:modified>
</cp:coreProperties>
</file>